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handoutMasterIdLst>
    <p:handoutMasterId r:id="rId35"/>
  </p:handoutMasterIdLst>
  <p:sldIdLst>
    <p:sldId id="256" r:id="rId2"/>
    <p:sldId id="259" r:id="rId3"/>
    <p:sldId id="258" r:id="rId4"/>
    <p:sldId id="260" r:id="rId5"/>
    <p:sldId id="277" r:id="rId6"/>
    <p:sldId id="261" r:id="rId7"/>
    <p:sldId id="262" r:id="rId8"/>
    <p:sldId id="263" r:id="rId9"/>
    <p:sldId id="280" r:id="rId10"/>
    <p:sldId id="278" r:id="rId11"/>
    <p:sldId id="279" r:id="rId12"/>
    <p:sldId id="264" r:id="rId13"/>
    <p:sldId id="265" r:id="rId14"/>
    <p:sldId id="286" r:id="rId15"/>
    <p:sldId id="287" r:id="rId16"/>
    <p:sldId id="288" r:id="rId17"/>
    <p:sldId id="281" r:id="rId18"/>
    <p:sldId id="282" r:id="rId19"/>
    <p:sldId id="284" r:id="rId20"/>
    <p:sldId id="285" r:id="rId21"/>
    <p:sldId id="283" r:id="rId22"/>
    <p:sldId id="266" r:id="rId23"/>
    <p:sldId id="267" r:id="rId24"/>
    <p:sldId id="268" r:id="rId25"/>
    <p:sldId id="269" r:id="rId26"/>
    <p:sldId id="270" r:id="rId27"/>
    <p:sldId id="271" r:id="rId28"/>
    <p:sldId id="272" r:id="rId29"/>
    <p:sldId id="289" r:id="rId30"/>
    <p:sldId id="273" r:id="rId31"/>
    <p:sldId id="274" r:id="rId32"/>
    <p:sldId id="275" r:id="rId33"/>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80"/>
    <a:srgbClr val="E747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69F46E-4041-A4DE-DA89-4627786142C7}"/>
              </a:ext>
            </a:extLst>
          </p:cNvPr>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r>
              <a:rPr lang="en-IN"/>
              <a:t>page no 12</a:t>
            </a:r>
          </a:p>
        </p:txBody>
      </p:sp>
      <p:sp>
        <p:nvSpPr>
          <p:cNvPr id="3" name="Date Placeholder 2">
            <a:extLst>
              <a:ext uri="{FF2B5EF4-FFF2-40B4-BE49-F238E27FC236}">
                <a16:creationId xmlns:a16="http://schemas.microsoft.com/office/drawing/2014/main" id="{5A23C4AD-CE4C-897A-407D-A19D0363619F}"/>
              </a:ext>
            </a:extLst>
          </p:cNvPr>
          <p:cNvSpPr>
            <a:spLocks noGrp="1"/>
          </p:cNvSpPr>
          <p:nvPr>
            <p:ph type="dt" sz="quarter" idx="1"/>
          </p:nvPr>
        </p:nvSpPr>
        <p:spPr>
          <a:xfrm>
            <a:off x="4660900" y="0"/>
            <a:ext cx="3567113" cy="733425"/>
          </a:xfrm>
          <a:prstGeom prst="rect">
            <a:avLst/>
          </a:prstGeom>
        </p:spPr>
        <p:txBody>
          <a:bodyPr vert="horz" lIns="91440" tIns="45720" rIns="91440" bIns="45720" rtlCol="0"/>
          <a:lstStyle>
            <a:lvl1pPr algn="r">
              <a:defRPr sz="1200"/>
            </a:lvl1pPr>
          </a:lstStyle>
          <a:p>
            <a:fld id="{D5467C62-104B-4F43-887E-6E36110A62F9}" type="datetimeFigureOut">
              <a:rPr lang="en-IN" smtClean="0"/>
              <a:t>07-07-2025</a:t>
            </a:fld>
            <a:endParaRPr lang="en-IN"/>
          </a:p>
        </p:txBody>
      </p:sp>
      <p:sp>
        <p:nvSpPr>
          <p:cNvPr id="4" name="Footer Placeholder 3">
            <a:extLst>
              <a:ext uri="{FF2B5EF4-FFF2-40B4-BE49-F238E27FC236}">
                <a16:creationId xmlns:a16="http://schemas.microsoft.com/office/drawing/2014/main" id="{6C21BBF7-A4EC-FCE3-E460-7A185806F3B5}"/>
              </a:ext>
            </a:extLst>
          </p:cNvPr>
          <p:cNvSpPr>
            <a:spLocks noGrp="1"/>
          </p:cNvSpPr>
          <p:nvPr>
            <p:ph type="ftr" sz="quarter" idx="2"/>
          </p:nvPr>
        </p:nvSpPr>
        <p:spPr>
          <a:xfrm>
            <a:off x="0" y="13896975"/>
            <a:ext cx="3565525" cy="733425"/>
          </a:xfrm>
          <a:prstGeom prst="rect">
            <a:avLst/>
          </a:prstGeom>
        </p:spPr>
        <p:txBody>
          <a:bodyPr vert="horz" lIns="91440" tIns="45720" rIns="91440" bIns="45720" rtlCol="0" anchor="b"/>
          <a:lstStyle>
            <a:lvl1pPr algn="l">
              <a:defRPr sz="1200"/>
            </a:lvl1pPr>
          </a:lstStyle>
          <a:p>
            <a:r>
              <a:rPr lang="en-IN"/>
              <a:t>1</a:t>
            </a:r>
          </a:p>
        </p:txBody>
      </p:sp>
      <p:sp>
        <p:nvSpPr>
          <p:cNvPr id="5" name="Slide Number Placeholder 4">
            <a:extLst>
              <a:ext uri="{FF2B5EF4-FFF2-40B4-BE49-F238E27FC236}">
                <a16:creationId xmlns:a16="http://schemas.microsoft.com/office/drawing/2014/main" id="{8576474C-9094-4991-11AA-6F7AD90D203E}"/>
              </a:ext>
            </a:extLst>
          </p:cNvPr>
          <p:cNvSpPr>
            <a:spLocks noGrp="1"/>
          </p:cNvSpPr>
          <p:nvPr>
            <p:ph type="sldNum" sz="quarter" idx="3"/>
          </p:nvPr>
        </p:nvSpPr>
        <p:spPr>
          <a:xfrm>
            <a:off x="4660900" y="13896975"/>
            <a:ext cx="3567113" cy="733425"/>
          </a:xfrm>
          <a:prstGeom prst="rect">
            <a:avLst/>
          </a:prstGeom>
        </p:spPr>
        <p:txBody>
          <a:bodyPr vert="horz" lIns="91440" tIns="45720" rIns="91440" bIns="45720" rtlCol="0" anchor="b"/>
          <a:lstStyle>
            <a:lvl1pPr algn="r">
              <a:defRPr sz="1200"/>
            </a:lvl1pPr>
          </a:lstStyle>
          <a:p>
            <a:fld id="{ABC38B65-8B00-4360-8BC1-029535320FD2}" type="slidenum">
              <a:rPr lang="en-IN" smtClean="0"/>
              <a:t>‹#›</a:t>
            </a:fld>
            <a:endParaRPr lang="en-IN"/>
          </a:p>
        </p:txBody>
      </p:sp>
    </p:spTree>
    <p:extLst>
      <p:ext uri="{BB962C8B-B14F-4D97-AF65-F5344CB8AC3E}">
        <p14:creationId xmlns:p14="http://schemas.microsoft.com/office/powerpoint/2010/main" val="322171755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0952529"/>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465D0-1BCA-9FB3-8BE2-8981F52FDF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5B130A-9FFC-41DB-1CE8-9952F0821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EF6F46-0F95-F48E-BB36-CDBB5050D8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3D30D2-C685-FE6D-B25B-11BBF40BB53A}"/>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237849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0C0DB-655A-2EBF-2C70-FD1D74A2D9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F70037-2FBE-A5F9-0268-A3D3AC258B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425010-F853-640F-FAD3-8472754D43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EB14D3-9A9F-B575-4993-96EF3CC8B3E2}"/>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736502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52A4D-9D0B-288A-A0FF-01940D1CE4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870488-2B6C-D408-99C7-5036F83746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2093FA-370E-883B-3E53-7ACBAD60E0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B74D5D-422C-1FC4-4C12-DA985F2B4459}"/>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758330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C56A3-E862-31E3-0DE8-30299B16DB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B3218F-3CAD-ABE1-B6DE-08835B8C51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A16FB1-DB8D-F3E6-5D06-6AB2B6BA5E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F298A9-F0B6-CE01-EEA6-1BD0F79F3AB1}"/>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824797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92DA-B314-B0BB-D5C0-800A5263CB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D6A837-755A-8231-2622-6E72F34E37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78FD44-B349-7540-D057-F1995C3ADC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1FB33D-DD26-436F-73C4-55D5E4AAD9C3}"/>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57207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F558A-C8CC-B9AB-87AC-05CEDE5BE3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61CE3A-BCAD-385E-D352-957CD7245F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78D26D-E690-07AE-3B9D-CDF00A0DA5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73818C-37A3-BC2C-4E53-BA806F17E862}"/>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839299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DB6A6-F200-B0E0-1B83-E10F052D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673BC6-5B0A-4F77-7A72-5FB8470E50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642F91-0EE6-EFB1-96B3-91A827E350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5A71D6-3D8E-BC84-0EAD-3E8A26EF9F71}"/>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502411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A17C2-3AED-9DB2-74BA-019377C87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BC864F-9593-C3EC-E8B8-BDCEBB188F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C3A646-C22D-E310-B2B1-E18C697750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5120E3-10FF-6ABA-2129-3DD1615556AC}"/>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076976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0DC86-2881-DF20-303F-5614B813DB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2A76C4-7F67-9E68-D726-911287F5A0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E40326-F776-ED98-6D45-73C17A3162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5627E8-8478-1FD8-A70C-3719C7657F3A}"/>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837456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E1F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E1F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E1F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E1F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E1F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E1F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E1F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E1F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E1F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E1F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E1F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E1F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E1F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E1F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E1F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E1F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E1F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E1F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E1F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50.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hyperlink" Target="https://9198a468-a942-43cb-9e15-2098a83cfd0f-00-3p86ho2zzf71e.worf.replit.dev/" TargetMode="Externa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hyperlink" Target="https://www.example.com/luv-nimbus-demo" TargetMode="External"/><Relationship Id="rId7"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image" Target="../media/image70.png"/><Relationship Id="rId5" Type="http://schemas.openxmlformats.org/officeDocument/2006/relationships/hyperlink" Target="https://www.example.com/contact-us" TargetMode="External"/><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sp>
        <p:nvSpPr>
          <p:cNvPr id="3" name="Text 0"/>
          <p:cNvSpPr/>
          <p:nvPr/>
        </p:nvSpPr>
        <p:spPr>
          <a:xfrm>
            <a:off x="726212" y="3061011"/>
            <a:ext cx="7001583" cy="657922"/>
          </a:xfrm>
          <a:prstGeom prst="rect">
            <a:avLst/>
          </a:prstGeom>
          <a:noFill/>
          <a:ln/>
        </p:spPr>
        <p:txBody>
          <a:bodyPr wrap="none" lIns="0" tIns="0" rIns="0" bIns="0" rtlCol="0" anchor="t"/>
          <a:lstStyle/>
          <a:p>
            <a:pPr marL="0" indent="0" algn="l">
              <a:lnSpc>
                <a:spcPts val="4850"/>
              </a:lnSpc>
              <a:buNone/>
            </a:pPr>
            <a:endParaRPr lang="en-US" sz="4800" dirty="0">
              <a:latin typeface="Arial Rounded MT Bold" panose="020F0704030504030204" pitchFamily="34" charset="0"/>
            </a:endParaRPr>
          </a:p>
        </p:txBody>
      </p:sp>
      <p:sp>
        <p:nvSpPr>
          <p:cNvPr id="4" name="Text 1"/>
          <p:cNvSpPr/>
          <p:nvPr/>
        </p:nvSpPr>
        <p:spPr>
          <a:xfrm>
            <a:off x="1542867" y="4531803"/>
            <a:ext cx="7468553" cy="739378"/>
          </a:xfrm>
          <a:prstGeom prst="rect">
            <a:avLst/>
          </a:prstGeom>
          <a:noFill/>
          <a:ln/>
        </p:spPr>
        <p:txBody>
          <a:bodyPr wrap="square" lIns="0" tIns="0" rIns="0" bIns="0" rtlCol="0" anchor="t"/>
          <a:lstStyle/>
          <a:p>
            <a:pPr marL="0" indent="0" algn="l">
              <a:lnSpc>
                <a:spcPts val="2900"/>
              </a:lnSpc>
              <a:buNone/>
            </a:pPr>
            <a:endParaRPr lang="en-US" sz="3200" dirty="0">
              <a:latin typeface="Arial Rounded MT Bold" panose="020F0704030504030204" pitchFamily="34" charset="0"/>
            </a:endParaRPr>
          </a:p>
        </p:txBody>
      </p:sp>
      <p:sp>
        <p:nvSpPr>
          <p:cNvPr id="5" name="Text 2"/>
          <p:cNvSpPr/>
          <p:nvPr/>
        </p:nvSpPr>
        <p:spPr>
          <a:xfrm>
            <a:off x="837724" y="4291727"/>
            <a:ext cx="7468553" cy="1675209"/>
          </a:xfrm>
          <a:prstGeom prst="rect">
            <a:avLst/>
          </a:prstGeom>
          <a:noFill/>
          <a:ln/>
        </p:spPr>
        <p:txBody>
          <a:bodyPr wrap="square" lIns="0" tIns="0" rIns="0" bIns="0" rtlCol="0" anchor="t"/>
          <a:lstStyle/>
          <a:p>
            <a:pPr marL="0" indent="0" algn="l">
              <a:lnSpc>
                <a:spcPts val="2600"/>
              </a:lnSpc>
              <a:buNone/>
            </a:pPr>
            <a:endParaRPr lang="en-US" sz="2400" dirty="0">
              <a:latin typeface="Arial Rounded MT Bold" panose="020F0704030504030204" pitchFamily="34" charset="0"/>
            </a:endParaRPr>
          </a:p>
        </p:txBody>
      </p:sp>
      <p:sp>
        <p:nvSpPr>
          <p:cNvPr id="9" name="TextBox 8">
            <a:extLst>
              <a:ext uri="{FF2B5EF4-FFF2-40B4-BE49-F238E27FC236}">
                <a16:creationId xmlns:a16="http://schemas.microsoft.com/office/drawing/2014/main" id="{689E8D14-E2EF-CACD-1183-4ECCE1B53C06}"/>
              </a:ext>
            </a:extLst>
          </p:cNvPr>
          <p:cNvSpPr txBox="1"/>
          <p:nvPr/>
        </p:nvSpPr>
        <p:spPr>
          <a:xfrm>
            <a:off x="13692851" y="7939560"/>
            <a:ext cx="660458" cy="369332"/>
          </a:xfrm>
          <a:prstGeom prst="rect">
            <a:avLst/>
          </a:prstGeom>
          <a:noFill/>
        </p:spPr>
        <p:txBody>
          <a:bodyPr wrap="square" rtlCol="0">
            <a:spAutoFit/>
          </a:bodyPr>
          <a:lstStyle/>
          <a:p>
            <a:r>
              <a:rPr lang="en-IN" dirty="0"/>
              <a:t>1</a:t>
            </a:r>
          </a:p>
        </p:txBody>
      </p:sp>
      <p:pic>
        <p:nvPicPr>
          <p:cNvPr id="8" name="Picture 7">
            <a:extLst>
              <a:ext uri="{FF2B5EF4-FFF2-40B4-BE49-F238E27FC236}">
                <a16:creationId xmlns:a16="http://schemas.microsoft.com/office/drawing/2014/main" id="{21632BCF-DC10-E9D5-0D99-838EAA44F5EF}"/>
              </a:ext>
            </a:extLst>
          </p:cNvPr>
          <p:cNvPicPr>
            <a:picLocks noChangeAspect="1"/>
          </p:cNvPicPr>
          <p:nvPr/>
        </p:nvPicPr>
        <p:blipFill>
          <a:blip r:embed="rId3"/>
          <a:stretch>
            <a:fillRect/>
          </a:stretch>
        </p:blipFill>
        <p:spPr>
          <a:xfrm>
            <a:off x="0" y="0"/>
            <a:ext cx="14630400" cy="8308892"/>
          </a:xfrm>
          <a:prstGeom prst="rect">
            <a:avLst/>
          </a:prstGeom>
        </p:spPr>
      </p:pic>
      <p:sp>
        <p:nvSpPr>
          <p:cNvPr id="7" name="Rectangle 6">
            <a:extLst>
              <a:ext uri="{FF2B5EF4-FFF2-40B4-BE49-F238E27FC236}">
                <a16:creationId xmlns:a16="http://schemas.microsoft.com/office/drawing/2014/main" id="{30D6C95D-23F3-C7C2-E1FE-B0C412389E56}"/>
              </a:ext>
            </a:extLst>
          </p:cNvPr>
          <p:cNvSpPr/>
          <p:nvPr/>
        </p:nvSpPr>
        <p:spPr>
          <a:xfrm>
            <a:off x="277091" y="290040"/>
            <a:ext cx="13941949" cy="7649520"/>
          </a:xfrm>
          <a:prstGeom prst="rect">
            <a:avLst/>
          </a:prstGeom>
          <a:noFill/>
          <a:ln w="4762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D73A59D-AF2E-1FDE-AB15-BBAD599F0214}"/>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DF6C93B5-7850-D44E-06E3-BAF8EA0B1D98}"/>
              </a:ext>
            </a:extLst>
          </p:cNvPr>
          <p:cNvSpPr/>
          <p:nvPr/>
        </p:nvSpPr>
        <p:spPr>
          <a:xfrm>
            <a:off x="837724" y="6595110"/>
            <a:ext cx="4928354" cy="615910"/>
          </a:xfrm>
          <a:prstGeom prst="rect">
            <a:avLst/>
          </a:prstGeom>
          <a:noFill/>
          <a:ln/>
        </p:spPr>
        <p:txBody>
          <a:bodyPr wrap="none" lIns="0" tIns="0" rIns="0" bIns="0" rtlCol="0" anchor="t"/>
          <a:lstStyle/>
          <a:p>
            <a:pPr marL="0" indent="0" algn="l">
              <a:lnSpc>
                <a:spcPts val="4850"/>
              </a:lnSpc>
              <a:buNone/>
            </a:pPr>
            <a:endParaRPr lang="en-US" sz="3850" dirty="0"/>
          </a:p>
        </p:txBody>
      </p:sp>
      <p:sp>
        <p:nvSpPr>
          <p:cNvPr id="6" name="Rectangle 5">
            <a:extLst>
              <a:ext uri="{FF2B5EF4-FFF2-40B4-BE49-F238E27FC236}">
                <a16:creationId xmlns:a16="http://schemas.microsoft.com/office/drawing/2014/main" id="{0F6CD63B-D1FB-1A94-76B8-ED89420B744B}"/>
              </a:ext>
            </a:extLst>
          </p:cNvPr>
          <p:cNvSpPr/>
          <p:nvPr/>
        </p:nvSpPr>
        <p:spPr>
          <a:xfrm>
            <a:off x="277091" y="290040"/>
            <a:ext cx="13941949" cy="764952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19B73254-A206-E506-1845-9BEB04D70D7D}"/>
              </a:ext>
            </a:extLst>
          </p:cNvPr>
          <p:cNvPicPr>
            <a:picLocks noChangeAspect="1"/>
          </p:cNvPicPr>
          <p:nvPr/>
        </p:nvPicPr>
        <p:blipFill>
          <a:blip r:embed="rId3"/>
          <a:stretch>
            <a:fillRect/>
          </a:stretch>
        </p:blipFill>
        <p:spPr>
          <a:xfrm>
            <a:off x="3301901" y="374112"/>
            <a:ext cx="7644125" cy="7481376"/>
          </a:xfrm>
          <a:prstGeom prst="rect">
            <a:avLst/>
          </a:prstGeom>
        </p:spPr>
      </p:pic>
      <p:sp>
        <p:nvSpPr>
          <p:cNvPr id="2" name="TextBox 1">
            <a:extLst>
              <a:ext uri="{FF2B5EF4-FFF2-40B4-BE49-F238E27FC236}">
                <a16:creationId xmlns:a16="http://schemas.microsoft.com/office/drawing/2014/main" id="{246354A2-CB81-244D-4681-CF447826A2B4}"/>
              </a:ext>
            </a:extLst>
          </p:cNvPr>
          <p:cNvSpPr txBox="1"/>
          <p:nvPr/>
        </p:nvSpPr>
        <p:spPr>
          <a:xfrm>
            <a:off x="13692851" y="7939560"/>
            <a:ext cx="660458" cy="369332"/>
          </a:xfrm>
          <a:prstGeom prst="rect">
            <a:avLst/>
          </a:prstGeom>
          <a:noFill/>
        </p:spPr>
        <p:txBody>
          <a:bodyPr wrap="square" rtlCol="0">
            <a:spAutoFit/>
          </a:bodyPr>
          <a:lstStyle/>
          <a:p>
            <a:r>
              <a:rPr lang="en-IN" dirty="0"/>
              <a:t>11</a:t>
            </a:r>
          </a:p>
        </p:txBody>
      </p:sp>
    </p:spTree>
    <p:extLst>
      <p:ext uri="{BB962C8B-B14F-4D97-AF65-F5344CB8AC3E}">
        <p14:creationId xmlns:p14="http://schemas.microsoft.com/office/powerpoint/2010/main" val="452399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AD39446-6343-C819-F947-536373222EF2}"/>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F020D981-F74B-6BC5-E9C5-472F7056FF15}"/>
              </a:ext>
            </a:extLst>
          </p:cNvPr>
          <p:cNvSpPr/>
          <p:nvPr/>
        </p:nvSpPr>
        <p:spPr>
          <a:xfrm>
            <a:off x="837724" y="6595110"/>
            <a:ext cx="4928354" cy="615910"/>
          </a:xfrm>
          <a:prstGeom prst="rect">
            <a:avLst/>
          </a:prstGeom>
          <a:noFill/>
          <a:ln/>
        </p:spPr>
        <p:txBody>
          <a:bodyPr wrap="none" lIns="0" tIns="0" rIns="0" bIns="0" rtlCol="0" anchor="t"/>
          <a:lstStyle/>
          <a:p>
            <a:pPr marL="0" indent="0" algn="l">
              <a:lnSpc>
                <a:spcPts val="4850"/>
              </a:lnSpc>
              <a:buNone/>
            </a:pPr>
            <a:endParaRPr lang="en-US" sz="3850" dirty="0"/>
          </a:p>
        </p:txBody>
      </p:sp>
      <p:sp>
        <p:nvSpPr>
          <p:cNvPr id="5" name="TextBox 4">
            <a:extLst>
              <a:ext uri="{FF2B5EF4-FFF2-40B4-BE49-F238E27FC236}">
                <a16:creationId xmlns:a16="http://schemas.microsoft.com/office/drawing/2014/main" id="{7E1881ED-55B4-25AD-37B7-E85A3891E81F}"/>
              </a:ext>
            </a:extLst>
          </p:cNvPr>
          <p:cNvSpPr txBox="1"/>
          <p:nvPr/>
        </p:nvSpPr>
        <p:spPr>
          <a:xfrm>
            <a:off x="546100" y="7689334"/>
            <a:ext cx="7315200" cy="369332"/>
          </a:xfrm>
          <a:prstGeom prst="rect">
            <a:avLst/>
          </a:prstGeom>
          <a:noFill/>
        </p:spPr>
        <p:txBody>
          <a:bodyPr wrap="square">
            <a:spAutoFit/>
          </a:bodyPr>
          <a:lstStyle/>
          <a:p>
            <a:r>
              <a:rPr lang="en-IN" dirty="0"/>
              <a:t>9</a:t>
            </a:r>
          </a:p>
        </p:txBody>
      </p:sp>
      <p:sp>
        <p:nvSpPr>
          <p:cNvPr id="6" name="Rectangle 5">
            <a:extLst>
              <a:ext uri="{FF2B5EF4-FFF2-40B4-BE49-F238E27FC236}">
                <a16:creationId xmlns:a16="http://schemas.microsoft.com/office/drawing/2014/main" id="{0A5A9A07-0280-EA79-12DB-80FAD70A64F5}"/>
              </a:ext>
            </a:extLst>
          </p:cNvPr>
          <p:cNvSpPr/>
          <p:nvPr/>
        </p:nvSpPr>
        <p:spPr>
          <a:xfrm>
            <a:off x="277091" y="290040"/>
            <a:ext cx="13941949" cy="764952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D6E29D96-314A-3EB9-648E-D1B92E96E5E3}"/>
              </a:ext>
            </a:extLst>
          </p:cNvPr>
          <p:cNvPicPr>
            <a:picLocks noChangeAspect="1"/>
          </p:cNvPicPr>
          <p:nvPr/>
        </p:nvPicPr>
        <p:blipFill>
          <a:blip r:embed="rId3"/>
          <a:stretch>
            <a:fillRect/>
          </a:stretch>
        </p:blipFill>
        <p:spPr>
          <a:xfrm>
            <a:off x="311728" y="290040"/>
            <a:ext cx="14142027" cy="8001287"/>
          </a:xfrm>
          <a:prstGeom prst="rect">
            <a:avLst/>
          </a:prstGeom>
        </p:spPr>
      </p:pic>
      <p:sp>
        <p:nvSpPr>
          <p:cNvPr id="4" name="TextBox 3">
            <a:extLst>
              <a:ext uri="{FF2B5EF4-FFF2-40B4-BE49-F238E27FC236}">
                <a16:creationId xmlns:a16="http://schemas.microsoft.com/office/drawing/2014/main" id="{39A20D6C-3058-DC56-1D70-F17F3AD74CEB}"/>
              </a:ext>
            </a:extLst>
          </p:cNvPr>
          <p:cNvSpPr txBox="1"/>
          <p:nvPr/>
        </p:nvSpPr>
        <p:spPr>
          <a:xfrm>
            <a:off x="13692851" y="7939560"/>
            <a:ext cx="660458" cy="369332"/>
          </a:xfrm>
          <a:prstGeom prst="rect">
            <a:avLst/>
          </a:prstGeom>
          <a:noFill/>
        </p:spPr>
        <p:txBody>
          <a:bodyPr wrap="square" rtlCol="0">
            <a:spAutoFit/>
          </a:bodyPr>
          <a:lstStyle/>
          <a:p>
            <a:r>
              <a:rPr lang="en-IN" dirty="0"/>
              <a:t>12</a:t>
            </a:r>
          </a:p>
        </p:txBody>
      </p:sp>
    </p:spTree>
    <p:extLst>
      <p:ext uri="{BB962C8B-B14F-4D97-AF65-F5344CB8AC3E}">
        <p14:creationId xmlns:p14="http://schemas.microsoft.com/office/powerpoint/2010/main" val="2160349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51642" y="517803"/>
            <a:ext cx="13127117" cy="1181576"/>
          </a:xfrm>
          <a:prstGeom prst="rect">
            <a:avLst/>
          </a:prstGeom>
          <a:noFill/>
          <a:ln/>
        </p:spPr>
        <p:txBody>
          <a:bodyPr wrap="square" lIns="0" tIns="0" rIns="0" bIns="0" rtlCol="0" anchor="t"/>
          <a:lstStyle/>
          <a:p>
            <a:pPr marL="0" indent="0" algn="l">
              <a:lnSpc>
                <a:spcPts val="4350"/>
              </a:lnSpc>
              <a:buNone/>
            </a:pPr>
            <a:r>
              <a:rPr lang="en-US" sz="3600" dirty="0">
                <a:solidFill>
                  <a:srgbClr val="371A2D"/>
                </a:solidFill>
                <a:latin typeface="Arial Rounded MT Bold" panose="020F0704030504030204" pitchFamily="34" charset="0"/>
                <a:ea typeface="Noto Serif HK Semi Bold" pitchFamily="34" charset="-122"/>
                <a:cs typeface="Noto Serif HK Semi Bold" pitchFamily="34" charset="-120"/>
              </a:rPr>
              <a:t>Strategic Hypothesis: Solving the Emotional Trust Gap </a:t>
            </a:r>
            <a:r>
              <a:rPr lang="en-US" sz="360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3600" dirty="0">
              <a:latin typeface="Arial Rounded MT Bold" panose="020F0704030504030204" pitchFamily="34" charset="0"/>
            </a:endParaRPr>
          </a:p>
        </p:txBody>
      </p:sp>
      <p:sp>
        <p:nvSpPr>
          <p:cNvPr id="5" name="Text 2"/>
          <p:cNvSpPr/>
          <p:nvPr/>
        </p:nvSpPr>
        <p:spPr>
          <a:xfrm>
            <a:off x="751642" y="1981200"/>
            <a:ext cx="13127117" cy="901541"/>
          </a:xfrm>
          <a:prstGeom prst="rect">
            <a:avLst/>
          </a:prstGeom>
          <a:noFill/>
          <a:ln/>
        </p:spPr>
        <p:txBody>
          <a:bodyPr wrap="square" lIns="0" tIns="0" rIns="0" bIns="0" rtlCol="0" anchor="t"/>
          <a:lstStyle/>
          <a:p>
            <a:pPr marL="0" indent="0" algn="l">
              <a:lnSpc>
                <a:spcPts val="2350"/>
              </a:lnSpc>
              <a:buNone/>
            </a:pPr>
            <a:r>
              <a:rPr lang="en-US" sz="1600" dirty="0">
                <a:solidFill>
                  <a:srgbClr val="432338"/>
                </a:solidFill>
                <a:latin typeface="Arial Rounded MT Bold" panose="020F0704030504030204" pitchFamily="34" charset="0"/>
                <a:ea typeface="Source Sans Pro" pitchFamily="34" charset="-122"/>
                <a:cs typeface="Source Sans Pro" pitchFamily="34" charset="-120"/>
              </a:rPr>
              <a:t>Our core strategic hypothesis is clear: By implementing features that actively eliminate ghosting and incentivize meaningful interaction, LuvNimbus can dramatically increase user satisfaction, improve retention rates, and elevate the overall quality of connections made on our platform. This approach directly addresses the emotional voids identified in the current dating market, fostering a more positive and productive environment for forming relationships.</a:t>
            </a:r>
            <a:endParaRPr lang="en-US" sz="1600" dirty="0">
              <a:latin typeface="Arial Rounded MT Bold" panose="020F0704030504030204" pitchFamily="34" charset="0"/>
            </a:endParaRPr>
          </a:p>
        </p:txBody>
      </p:sp>
      <p:sp>
        <p:nvSpPr>
          <p:cNvPr id="6" name="Text 3"/>
          <p:cNvSpPr/>
          <p:nvPr/>
        </p:nvSpPr>
        <p:spPr>
          <a:xfrm>
            <a:off x="1033462" y="3305413"/>
            <a:ext cx="12845296" cy="601028"/>
          </a:xfrm>
          <a:prstGeom prst="rect">
            <a:avLst/>
          </a:prstGeom>
          <a:noFill/>
          <a:ln/>
        </p:spPr>
        <p:txBody>
          <a:bodyPr wrap="square" lIns="0" tIns="0" rIns="0" bIns="0" rtlCol="0" anchor="t"/>
          <a:lstStyle/>
          <a:p>
            <a:pPr marL="0" indent="0" algn="l">
              <a:lnSpc>
                <a:spcPts val="2350"/>
              </a:lnSpc>
              <a:buNone/>
            </a:pPr>
            <a:r>
              <a:rPr lang="en-US" sz="1600" b="1" dirty="0">
                <a:solidFill>
                  <a:srgbClr val="432338"/>
                </a:solidFill>
                <a:latin typeface="Arial Rounded MT Bold" panose="020F0704030504030204" pitchFamily="34" charset="0"/>
                <a:ea typeface="Source Sans Pro" pitchFamily="34" charset="-122"/>
                <a:cs typeface="Source Sans Pro" pitchFamily="34" charset="-120"/>
              </a:rPr>
              <a:t>Key Statement:</a:t>
            </a:r>
            <a:r>
              <a:rPr lang="en-US" sz="1600" dirty="0">
                <a:solidFill>
                  <a:srgbClr val="432338"/>
                </a:solidFill>
                <a:latin typeface="Arial Rounded MT Bold" panose="020F0704030504030204" pitchFamily="34" charset="0"/>
                <a:ea typeface="Source Sans Pro" pitchFamily="34" charset="-122"/>
                <a:cs typeface="Source Sans Pro" pitchFamily="34" charset="-120"/>
              </a:rPr>
              <a:t> "By eliminating ghosting and incentivizing meaningful interaction, we can dramatically increase user satisfaction, retention, and connection quality."</a:t>
            </a:r>
            <a:endParaRPr lang="en-US" sz="1600" dirty="0">
              <a:latin typeface="Arial Rounded MT Bold" panose="020F0704030504030204" pitchFamily="34" charset="0"/>
            </a:endParaRPr>
          </a:p>
        </p:txBody>
      </p:sp>
      <p:sp>
        <p:nvSpPr>
          <p:cNvPr id="7" name="Shape 4"/>
          <p:cNvSpPr/>
          <p:nvPr/>
        </p:nvSpPr>
        <p:spPr>
          <a:xfrm>
            <a:off x="751642" y="3094077"/>
            <a:ext cx="22860" cy="1023699"/>
          </a:xfrm>
          <a:prstGeom prst="rect">
            <a:avLst/>
          </a:prstGeom>
          <a:solidFill>
            <a:srgbClr val="E851B2"/>
          </a:solidFill>
          <a:ln/>
        </p:spPr>
      </p:sp>
      <p:pic>
        <p:nvPicPr>
          <p:cNvPr id="8" name="Image 1" descr="preencoded.png"/>
          <p:cNvPicPr>
            <a:picLocks noChangeAspect="1"/>
          </p:cNvPicPr>
          <p:nvPr/>
        </p:nvPicPr>
        <p:blipFill>
          <a:blip r:embed="rId4"/>
          <a:stretch>
            <a:fillRect/>
          </a:stretch>
        </p:blipFill>
        <p:spPr>
          <a:xfrm>
            <a:off x="751642" y="4329113"/>
            <a:ext cx="939641" cy="1127522"/>
          </a:xfrm>
          <a:prstGeom prst="rect">
            <a:avLst/>
          </a:prstGeom>
        </p:spPr>
      </p:pic>
      <p:sp>
        <p:nvSpPr>
          <p:cNvPr id="9" name="Text 5"/>
          <p:cNvSpPr/>
          <p:nvPr/>
        </p:nvSpPr>
        <p:spPr>
          <a:xfrm>
            <a:off x="1879163" y="4516993"/>
            <a:ext cx="2210991" cy="276344"/>
          </a:xfrm>
          <a:prstGeom prst="rect">
            <a:avLst/>
          </a:prstGeom>
          <a:noFill/>
          <a:ln/>
        </p:spPr>
        <p:txBody>
          <a:bodyPr wrap="none" lIns="0" tIns="0" rIns="0" bIns="0" rtlCol="0" anchor="t"/>
          <a:lstStyle/>
          <a:p>
            <a:pPr marL="0" indent="0" algn="l">
              <a:lnSpc>
                <a:spcPts val="2150"/>
              </a:lnSpc>
              <a:buNone/>
            </a:pPr>
            <a:r>
              <a:rPr lang="en-US" dirty="0">
                <a:solidFill>
                  <a:srgbClr val="432338"/>
                </a:solidFill>
                <a:latin typeface="Arial Rounded MT Bold" panose="020F0704030504030204" pitchFamily="34" charset="0"/>
                <a:ea typeface="Noto Serif HK Semi Bold" pitchFamily="34" charset="-122"/>
                <a:cs typeface="Noto Serif HK Semi Bold" pitchFamily="34" charset="-120"/>
              </a:rPr>
              <a:t>Current Problems</a:t>
            </a:r>
            <a:endParaRPr lang="en-US" dirty="0">
              <a:latin typeface="Arial Rounded MT Bold" panose="020F0704030504030204" pitchFamily="34" charset="0"/>
            </a:endParaRPr>
          </a:p>
        </p:txBody>
      </p:sp>
      <p:sp>
        <p:nvSpPr>
          <p:cNvPr id="10" name="Text 6"/>
          <p:cNvSpPr/>
          <p:nvPr/>
        </p:nvSpPr>
        <p:spPr>
          <a:xfrm>
            <a:off x="1879163" y="4906089"/>
            <a:ext cx="11999595" cy="300514"/>
          </a:xfrm>
          <a:prstGeom prst="rect">
            <a:avLst/>
          </a:prstGeom>
          <a:noFill/>
          <a:ln/>
        </p:spPr>
        <p:txBody>
          <a:bodyPr wrap="none" lIns="0" tIns="0" rIns="0" bIns="0" rtlCol="0" anchor="t"/>
          <a:lstStyle/>
          <a:p>
            <a:pPr marL="0" indent="0" algn="l">
              <a:lnSpc>
                <a:spcPts val="2350"/>
              </a:lnSpc>
              <a:buNone/>
            </a:pPr>
            <a:r>
              <a:rPr lang="en-US" sz="1600" dirty="0">
                <a:solidFill>
                  <a:srgbClr val="432338"/>
                </a:solidFill>
                <a:latin typeface="Arial Rounded MT Bold" panose="020F0704030504030204" pitchFamily="34" charset="0"/>
                <a:ea typeface="Source Sans Pro" pitchFamily="34" charset="-122"/>
                <a:cs typeface="Source Sans Pro" pitchFamily="34" charset="-120"/>
              </a:rPr>
              <a:t>Ghosting &amp; superficiality</a:t>
            </a:r>
            <a:endParaRPr lang="en-US" sz="1600" dirty="0">
              <a:latin typeface="Arial Rounded MT Bold" panose="020F0704030504030204" pitchFamily="34" charset="0"/>
            </a:endParaRPr>
          </a:p>
        </p:txBody>
      </p:sp>
      <p:pic>
        <p:nvPicPr>
          <p:cNvPr id="11" name="Image 2" descr="preencoded.png"/>
          <p:cNvPicPr>
            <a:picLocks noChangeAspect="1"/>
          </p:cNvPicPr>
          <p:nvPr/>
        </p:nvPicPr>
        <p:blipFill>
          <a:blip r:embed="rId5"/>
          <a:stretch>
            <a:fillRect/>
          </a:stretch>
        </p:blipFill>
        <p:spPr>
          <a:xfrm>
            <a:off x="751642" y="5456634"/>
            <a:ext cx="939641" cy="1127522"/>
          </a:xfrm>
          <a:prstGeom prst="rect">
            <a:avLst/>
          </a:prstGeom>
        </p:spPr>
      </p:pic>
      <p:sp>
        <p:nvSpPr>
          <p:cNvPr id="12" name="Text 7"/>
          <p:cNvSpPr/>
          <p:nvPr/>
        </p:nvSpPr>
        <p:spPr>
          <a:xfrm>
            <a:off x="1879163" y="5644515"/>
            <a:ext cx="2210991" cy="276344"/>
          </a:xfrm>
          <a:prstGeom prst="rect">
            <a:avLst/>
          </a:prstGeom>
          <a:noFill/>
          <a:ln/>
        </p:spPr>
        <p:txBody>
          <a:bodyPr wrap="none" lIns="0" tIns="0" rIns="0" bIns="0" rtlCol="0" anchor="t"/>
          <a:lstStyle/>
          <a:p>
            <a:pPr marL="0" indent="0" algn="l">
              <a:lnSpc>
                <a:spcPts val="2150"/>
              </a:lnSpc>
              <a:buNone/>
            </a:pPr>
            <a:r>
              <a:rPr lang="en-US" dirty="0">
                <a:solidFill>
                  <a:srgbClr val="432338"/>
                </a:solidFill>
                <a:latin typeface="Arial Rounded MT Bold" panose="020F0704030504030204" pitchFamily="34" charset="0"/>
                <a:ea typeface="Noto Serif HK Semi Bold" pitchFamily="34" charset="-122"/>
                <a:cs typeface="Noto Serif HK Semi Bold" pitchFamily="34" charset="-120"/>
              </a:rPr>
              <a:t>Our Solution</a:t>
            </a:r>
            <a:endParaRPr lang="en-US" dirty="0">
              <a:latin typeface="Arial Rounded MT Bold" panose="020F0704030504030204" pitchFamily="34" charset="0"/>
            </a:endParaRPr>
          </a:p>
        </p:txBody>
      </p:sp>
      <p:sp>
        <p:nvSpPr>
          <p:cNvPr id="13" name="Text 8"/>
          <p:cNvSpPr/>
          <p:nvPr/>
        </p:nvSpPr>
        <p:spPr>
          <a:xfrm>
            <a:off x="1879163" y="6033611"/>
            <a:ext cx="11999595" cy="300514"/>
          </a:xfrm>
          <a:prstGeom prst="rect">
            <a:avLst/>
          </a:prstGeom>
          <a:noFill/>
          <a:ln/>
        </p:spPr>
        <p:txBody>
          <a:bodyPr wrap="none" lIns="0" tIns="0" rIns="0" bIns="0" rtlCol="0" anchor="t"/>
          <a:lstStyle/>
          <a:p>
            <a:pPr marL="0" indent="0" algn="l">
              <a:lnSpc>
                <a:spcPts val="2350"/>
              </a:lnSpc>
              <a:buNone/>
            </a:pPr>
            <a:r>
              <a:rPr lang="en-US" sz="1600" dirty="0">
                <a:solidFill>
                  <a:srgbClr val="432338"/>
                </a:solidFill>
                <a:latin typeface="Arial Rounded MT Bold" panose="020F0704030504030204" pitchFamily="34" charset="0"/>
                <a:ea typeface="Source Sans Pro" pitchFamily="34" charset="-122"/>
                <a:cs typeface="Source Sans Pro" pitchFamily="34" charset="-120"/>
              </a:rPr>
              <a:t>Anti-ghosting &amp; engagement incentives</a:t>
            </a:r>
            <a:endParaRPr lang="en-US" sz="1600" dirty="0">
              <a:latin typeface="Arial Rounded MT Bold" panose="020F0704030504030204" pitchFamily="34" charset="0"/>
            </a:endParaRPr>
          </a:p>
        </p:txBody>
      </p:sp>
      <p:pic>
        <p:nvPicPr>
          <p:cNvPr id="14" name="Image 3" descr="preencoded.png"/>
          <p:cNvPicPr>
            <a:picLocks noChangeAspect="1"/>
          </p:cNvPicPr>
          <p:nvPr/>
        </p:nvPicPr>
        <p:blipFill>
          <a:blip r:embed="rId6"/>
          <a:stretch>
            <a:fillRect/>
          </a:stretch>
        </p:blipFill>
        <p:spPr>
          <a:xfrm>
            <a:off x="751642" y="6584156"/>
            <a:ext cx="939641" cy="1127522"/>
          </a:xfrm>
          <a:prstGeom prst="rect">
            <a:avLst/>
          </a:prstGeom>
        </p:spPr>
      </p:pic>
      <p:sp>
        <p:nvSpPr>
          <p:cNvPr id="15" name="Text 9"/>
          <p:cNvSpPr/>
          <p:nvPr/>
        </p:nvSpPr>
        <p:spPr>
          <a:xfrm>
            <a:off x="1879163" y="6772037"/>
            <a:ext cx="2210991" cy="276344"/>
          </a:xfrm>
          <a:prstGeom prst="rect">
            <a:avLst/>
          </a:prstGeom>
          <a:noFill/>
          <a:ln/>
        </p:spPr>
        <p:txBody>
          <a:bodyPr wrap="none" lIns="0" tIns="0" rIns="0" bIns="0" rtlCol="0" anchor="t"/>
          <a:lstStyle/>
          <a:p>
            <a:pPr marL="0" indent="0" algn="l">
              <a:lnSpc>
                <a:spcPts val="2150"/>
              </a:lnSpc>
              <a:buNone/>
            </a:pPr>
            <a:r>
              <a:rPr lang="en-US" dirty="0">
                <a:solidFill>
                  <a:srgbClr val="432338"/>
                </a:solidFill>
                <a:latin typeface="Arial Rounded MT Bold" panose="020F0704030504030204" pitchFamily="34" charset="0"/>
                <a:ea typeface="Noto Serif HK Semi Bold" pitchFamily="34" charset="-122"/>
                <a:cs typeface="Noto Serif HK Semi Bold" pitchFamily="34" charset="-120"/>
              </a:rPr>
              <a:t>Desired Results</a:t>
            </a:r>
            <a:endParaRPr lang="en-US" dirty="0">
              <a:latin typeface="Arial Rounded MT Bold" panose="020F0704030504030204" pitchFamily="34" charset="0"/>
            </a:endParaRPr>
          </a:p>
        </p:txBody>
      </p:sp>
      <p:sp>
        <p:nvSpPr>
          <p:cNvPr id="16" name="Text 10"/>
          <p:cNvSpPr/>
          <p:nvPr/>
        </p:nvSpPr>
        <p:spPr>
          <a:xfrm>
            <a:off x="1879163" y="7161133"/>
            <a:ext cx="11999595" cy="300514"/>
          </a:xfrm>
          <a:prstGeom prst="rect">
            <a:avLst/>
          </a:prstGeom>
          <a:noFill/>
          <a:ln/>
        </p:spPr>
        <p:txBody>
          <a:bodyPr wrap="none" lIns="0" tIns="0" rIns="0" bIns="0" rtlCol="0" anchor="t"/>
          <a:lstStyle/>
          <a:p>
            <a:pPr marL="0" indent="0" algn="l">
              <a:lnSpc>
                <a:spcPts val="2350"/>
              </a:lnSpc>
              <a:buNone/>
            </a:pPr>
            <a:r>
              <a:rPr lang="en-US" sz="1600" dirty="0">
                <a:solidFill>
                  <a:srgbClr val="432338"/>
                </a:solidFill>
                <a:latin typeface="Arial Rounded MT Bold" panose="020F0704030504030204" pitchFamily="34" charset="0"/>
                <a:ea typeface="Source Sans Pro" pitchFamily="34" charset="-122"/>
                <a:cs typeface="Source Sans Pro" pitchFamily="34" charset="-120"/>
              </a:rPr>
              <a:t>Increased satisfaction, retention, &amp; connection quality</a:t>
            </a:r>
            <a:endParaRPr lang="en-US" sz="1600" dirty="0">
              <a:latin typeface="Arial Rounded MT Bold" panose="020F0704030504030204" pitchFamily="34" charset="0"/>
            </a:endParaRPr>
          </a:p>
        </p:txBody>
      </p:sp>
      <p:sp>
        <p:nvSpPr>
          <p:cNvPr id="19" name="Rectangle 18">
            <a:extLst>
              <a:ext uri="{FF2B5EF4-FFF2-40B4-BE49-F238E27FC236}">
                <a16:creationId xmlns:a16="http://schemas.microsoft.com/office/drawing/2014/main" id="{9405A23C-FB69-399F-3230-2C654770C924}"/>
              </a:ext>
            </a:extLst>
          </p:cNvPr>
          <p:cNvSpPr/>
          <p:nvPr/>
        </p:nvSpPr>
        <p:spPr>
          <a:xfrm>
            <a:off x="277091" y="290040"/>
            <a:ext cx="13941949" cy="764952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4011A74D-FACB-F8E2-E745-C01674EFCDCD}"/>
              </a:ext>
            </a:extLst>
          </p:cNvPr>
          <p:cNvSpPr txBox="1"/>
          <p:nvPr/>
        </p:nvSpPr>
        <p:spPr>
          <a:xfrm>
            <a:off x="13692851" y="7939560"/>
            <a:ext cx="660458" cy="369332"/>
          </a:xfrm>
          <a:prstGeom prst="rect">
            <a:avLst/>
          </a:prstGeom>
          <a:noFill/>
        </p:spPr>
        <p:txBody>
          <a:bodyPr wrap="square" rtlCol="0">
            <a:spAutoFit/>
          </a:bodyPr>
          <a:lstStyle/>
          <a:p>
            <a:r>
              <a:rPr lang="en-IN" dirty="0"/>
              <a:t>13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3886"/>
          </a:xfrm>
          <a:prstGeom prst="rect">
            <a:avLst/>
          </a:prstGeom>
        </p:spPr>
      </p:pic>
      <p:sp>
        <p:nvSpPr>
          <p:cNvPr id="3" name="Text 0"/>
          <p:cNvSpPr/>
          <p:nvPr/>
        </p:nvSpPr>
        <p:spPr>
          <a:xfrm>
            <a:off x="704136" y="483989"/>
            <a:ext cx="7735729" cy="1073468"/>
          </a:xfrm>
          <a:prstGeom prst="rect">
            <a:avLst/>
          </a:prstGeom>
          <a:noFill/>
          <a:ln/>
        </p:spPr>
        <p:txBody>
          <a:bodyPr wrap="square" lIns="0" tIns="0" rIns="0" bIns="0" rtlCol="0" anchor="t"/>
          <a:lstStyle/>
          <a:p>
            <a:pPr marL="0" indent="0" algn="l">
              <a:lnSpc>
                <a:spcPts val="4050"/>
              </a:lnSpc>
              <a:buNone/>
            </a:pPr>
            <a:r>
              <a:rPr lang="en-US" sz="3600" dirty="0">
                <a:solidFill>
                  <a:srgbClr val="371A2D"/>
                </a:solidFill>
                <a:latin typeface="Arial Rounded MT Bold" panose="020F0704030504030204" pitchFamily="34" charset="0"/>
                <a:ea typeface="Noto Serif HK Semi Bold" pitchFamily="34" charset="-122"/>
                <a:cs typeface="Noto Serif HK Semi Bold" pitchFamily="34" charset="-120"/>
              </a:rPr>
              <a:t>Building Our Minimum Lovable Product (MLP) </a:t>
            </a:r>
            <a:r>
              <a:rPr lang="en-US" sz="360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3600" dirty="0">
              <a:latin typeface="Arial Rounded MT Bold" panose="020F0704030504030204" pitchFamily="34" charset="0"/>
            </a:endParaRPr>
          </a:p>
        </p:txBody>
      </p:sp>
      <p:sp>
        <p:nvSpPr>
          <p:cNvPr id="4" name="Text 1"/>
          <p:cNvSpPr/>
          <p:nvPr/>
        </p:nvSpPr>
        <p:spPr>
          <a:xfrm>
            <a:off x="704136" y="1821418"/>
            <a:ext cx="7735729" cy="1408509"/>
          </a:xfrm>
          <a:prstGeom prst="rect">
            <a:avLst/>
          </a:prstGeom>
          <a:noFill/>
          <a:ln/>
        </p:spPr>
        <p:txBody>
          <a:bodyPr wrap="square" lIns="0" tIns="0" rIns="0" bIns="0" rtlCol="0" anchor="t"/>
          <a:lstStyle/>
          <a:p>
            <a:pPr marL="0" indent="0" algn="l">
              <a:lnSpc>
                <a:spcPts val="2200"/>
              </a:lnSpc>
              <a:buNone/>
            </a:pPr>
            <a:r>
              <a:rPr lang="en-US" sz="1400" dirty="0">
                <a:solidFill>
                  <a:srgbClr val="432338"/>
                </a:solidFill>
                <a:latin typeface="Arial Rounded MT Bold" panose="020F0704030504030204" pitchFamily="34" charset="0"/>
                <a:ea typeface="Source Sans Pro" pitchFamily="34" charset="-122"/>
                <a:cs typeface="Source Sans Pro" pitchFamily="34" charset="-120"/>
              </a:rPr>
              <a:t>Our focus for the Minimum Lovable Product (MLP) is on essential features that deliver immediate value and address core user pain points. We've prioritized daily curated matches to reduce overwhelm, a trust score via selfie verification to enhance safety, gamified response incentives to boost engagement, and a robust ghosting accountability system to foster respectful communication. These features are designed to create a truly lovable experience from day one.</a:t>
            </a:r>
            <a:endParaRPr lang="en-US" sz="1400" dirty="0">
              <a:latin typeface="Arial Rounded MT Bold" panose="020F0704030504030204" pitchFamily="34" charset="0"/>
            </a:endParaRPr>
          </a:p>
        </p:txBody>
      </p:sp>
      <p:pic>
        <p:nvPicPr>
          <p:cNvPr id="5" name="Image 1" descr="preencoded.png"/>
          <p:cNvPicPr>
            <a:picLocks noChangeAspect="1"/>
          </p:cNvPicPr>
          <p:nvPr/>
        </p:nvPicPr>
        <p:blipFill>
          <a:blip r:embed="rId4"/>
          <a:stretch>
            <a:fillRect/>
          </a:stretch>
        </p:blipFill>
        <p:spPr>
          <a:xfrm>
            <a:off x="924163" y="3484125"/>
            <a:ext cx="440055" cy="440055"/>
          </a:xfrm>
          <a:prstGeom prst="rect">
            <a:avLst/>
          </a:prstGeom>
        </p:spPr>
      </p:pic>
      <p:sp>
        <p:nvSpPr>
          <p:cNvPr id="6" name="Text 2"/>
          <p:cNvSpPr/>
          <p:nvPr/>
        </p:nvSpPr>
        <p:spPr>
          <a:xfrm>
            <a:off x="1364218" y="3532346"/>
            <a:ext cx="2329696" cy="258723"/>
          </a:xfrm>
          <a:prstGeom prst="rect">
            <a:avLst/>
          </a:prstGeom>
          <a:noFill/>
          <a:ln/>
        </p:spPr>
        <p:txBody>
          <a:bodyPr wrap="none" lIns="0" tIns="0" rIns="0" bIns="0" rtlCol="0" anchor="t"/>
          <a:lstStyle/>
          <a:p>
            <a:pPr marL="0" indent="0" algn="l">
              <a:lnSpc>
                <a:spcPts val="2000"/>
              </a:lnSpc>
              <a:buNone/>
            </a:pPr>
            <a:r>
              <a:rPr lang="en-US" dirty="0">
                <a:solidFill>
                  <a:srgbClr val="432338"/>
                </a:solidFill>
                <a:latin typeface="Arial Rounded MT Bold" panose="020F0704030504030204" pitchFamily="34" charset="0"/>
                <a:ea typeface="Noto Serif HK Semi Bold" pitchFamily="34" charset="-122"/>
                <a:cs typeface="Noto Serif HK Semi Bold" pitchFamily="34" charset="-120"/>
              </a:rPr>
              <a:t>Daily Curated Matches</a:t>
            </a:r>
            <a:endParaRPr lang="en-US" dirty="0">
              <a:latin typeface="Arial Rounded MT Bold" panose="020F0704030504030204" pitchFamily="34" charset="0"/>
            </a:endParaRPr>
          </a:p>
        </p:txBody>
      </p:sp>
      <p:sp>
        <p:nvSpPr>
          <p:cNvPr id="7" name="Text 3"/>
          <p:cNvSpPr/>
          <p:nvPr/>
        </p:nvSpPr>
        <p:spPr>
          <a:xfrm>
            <a:off x="1364218" y="3896678"/>
            <a:ext cx="7075646" cy="281702"/>
          </a:xfrm>
          <a:prstGeom prst="rect">
            <a:avLst/>
          </a:prstGeom>
          <a:noFill/>
          <a:ln/>
        </p:spPr>
        <p:txBody>
          <a:bodyPr wrap="none" lIns="0" tIns="0" rIns="0" bIns="0" rtlCol="0" anchor="t"/>
          <a:lstStyle/>
          <a:p>
            <a:pPr marL="0" indent="0" algn="l">
              <a:lnSpc>
                <a:spcPts val="2200"/>
              </a:lnSpc>
              <a:buNone/>
            </a:pPr>
            <a:r>
              <a:rPr lang="en-US" sz="1400" dirty="0">
                <a:solidFill>
                  <a:srgbClr val="432338"/>
                </a:solidFill>
                <a:latin typeface="Arial Rounded MT Bold" panose="020F0704030504030204" pitchFamily="34" charset="0"/>
                <a:ea typeface="Source Sans Pro" pitchFamily="34" charset="-122"/>
                <a:cs typeface="Source Sans Pro" pitchFamily="34" charset="-120"/>
              </a:rPr>
              <a:t>Reduces swipe fatigue and focuses on quality.</a:t>
            </a:r>
            <a:endParaRPr lang="en-US" sz="1400" dirty="0">
              <a:latin typeface="Arial Rounded MT Bold" panose="020F0704030504030204" pitchFamily="34" charset="0"/>
            </a:endParaRPr>
          </a:p>
        </p:txBody>
      </p:sp>
      <p:pic>
        <p:nvPicPr>
          <p:cNvPr id="8" name="Image 2" descr="preencoded.png"/>
          <p:cNvPicPr>
            <a:picLocks noChangeAspect="1"/>
          </p:cNvPicPr>
          <p:nvPr/>
        </p:nvPicPr>
        <p:blipFill>
          <a:blip r:embed="rId5"/>
          <a:stretch>
            <a:fillRect/>
          </a:stretch>
        </p:blipFill>
        <p:spPr>
          <a:xfrm>
            <a:off x="924163" y="4674631"/>
            <a:ext cx="440055" cy="440055"/>
          </a:xfrm>
          <a:prstGeom prst="rect">
            <a:avLst/>
          </a:prstGeom>
        </p:spPr>
      </p:pic>
      <p:sp>
        <p:nvSpPr>
          <p:cNvPr id="9" name="Text 4"/>
          <p:cNvSpPr/>
          <p:nvPr/>
        </p:nvSpPr>
        <p:spPr>
          <a:xfrm>
            <a:off x="1364218" y="4722852"/>
            <a:ext cx="3447098" cy="258723"/>
          </a:xfrm>
          <a:prstGeom prst="rect">
            <a:avLst/>
          </a:prstGeom>
          <a:noFill/>
          <a:ln/>
        </p:spPr>
        <p:txBody>
          <a:bodyPr wrap="none" lIns="0" tIns="0" rIns="0" bIns="0" rtlCol="0" anchor="t"/>
          <a:lstStyle/>
          <a:p>
            <a:pPr marL="0" indent="0" algn="l">
              <a:lnSpc>
                <a:spcPts val="2000"/>
              </a:lnSpc>
              <a:buNone/>
            </a:pPr>
            <a:r>
              <a:rPr lang="en-US" dirty="0">
                <a:solidFill>
                  <a:srgbClr val="432338"/>
                </a:solidFill>
                <a:latin typeface="Arial Rounded MT Bold" panose="020F0704030504030204" pitchFamily="34" charset="0"/>
                <a:ea typeface="Noto Serif HK Semi Bold" pitchFamily="34" charset="-122"/>
                <a:cs typeface="Noto Serif HK Semi Bold" pitchFamily="34" charset="-120"/>
              </a:rPr>
              <a:t>Trust Score via Selfie Verification</a:t>
            </a:r>
            <a:endParaRPr lang="en-US" dirty="0">
              <a:latin typeface="Arial Rounded MT Bold" panose="020F0704030504030204" pitchFamily="34" charset="0"/>
            </a:endParaRPr>
          </a:p>
        </p:txBody>
      </p:sp>
      <p:sp>
        <p:nvSpPr>
          <p:cNvPr id="10" name="Text 5"/>
          <p:cNvSpPr/>
          <p:nvPr/>
        </p:nvSpPr>
        <p:spPr>
          <a:xfrm>
            <a:off x="1364218" y="5087183"/>
            <a:ext cx="7075646" cy="281702"/>
          </a:xfrm>
          <a:prstGeom prst="rect">
            <a:avLst/>
          </a:prstGeom>
          <a:noFill/>
          <a:ln/>
        </p:spPr>
        <p:txBody>
          <a:bodyPr wrap="none" lIns="0" tIns="0" rIns="0" bIns="0" rtlCol="0" anchor="t"/>
          <a:lstStyle/>
          <a:p>
            <a:pPr marL="0" indent="0" algn="l">
              <a:lnSpc>
                <a:spcPts val="2200"/>
              </a:lnSpc>
              <a:buNone/>
            </a:pPr>
            <a:r>
              <a:rPr lang="en-US" sz="1400" dirty="0">
                <a:solidFill>
                  <a:srgbClr val="432338"/>
                </a:solidFill>
                <a:latin typeface="Arial Rounded MT Bold" panose="020F0704030504030204" pitchFamily="34" charset="0"/>
                <a:ea typeface="Source Sans Pro" pitchFamily="34" charset="-122"/>
                <a:cs typeface="Source Sans Pro" pitchFamily="34" charset="-120"/>
              </a:rPr>
              <a:t>Ensures authenticity and builds user confidence.</a:t>
            </a:r>
            <a:endParaRPr lang="en-US" sz="1400" dirty="0">
              <a:latin typeface="Arial Rounded MT Bold" panose="020F0704030504030204" pitchFamily="34" charset="0"/>
            </a:endParaRPr>
          </a:p>
        </p:txBody>
      </p:sp>
      <p:pic>
        <p:nvPicPr>
          <p:cNvPr id="11" name="Image 3" descr="preencoded.png"/>
          <p:cNvPicPr>
            <a:picLocks noChangeAspect="1"/>
          </p:cNvPicPr>
          <p:nvPr/>
        </p:nvPicPr>
        <p:blipFill>
          <a:blip r:embed="rId6"/>
          <a:stretch>
            <a:fillRect/>
          </a:stretch>
        </p:blipFill>
        <p:spPr>
          <a:xfrm>
            <a:off x="924162" y="5837038"/>
            <a:ext cx="440055" cy="440055"/>
          </a:xfrm>
          <a:prstGeom prst="rect">
            <a:avLst/>
          </a:prstGeom>
        </p:spPr>
      </p:pic>
      <p:sp>
        <p:nvSpPr>
          <p:cNvPr id="12" name="Text 6"/>
          <p:cNvSpPr/>
          <p:nvPr/>
        </p:nvSpPr>
        <p:spPr>
          <a:xfrm>
            <a:off x="1364218" y="5913358"/>
            <a:ext cx="3120628" cy="258723"/>
          </a:xfrm>
          <a:prstGeom prst="rect">
            <a:avLst/>
          </a:prstGeom>
          <a:noFill/>
          <a:ln/>
        </p:spPr>
        <p:txBody>
          <a:bodyPr wrap="none" lIns="0" tIns="0" rIns="0" bIns="0" rtlCol="0" anchor="t"/>
          <a:lstStyle/>
          <a:p>
            <a:pPr marL="0" indent="0" algn="l">
              <a:lnSpc>
                <a:spcPts val="2000"/>
              </a:lnSpc>
              <a:buNone/>
            </a:pPr>
            <a:r>
              <a:rPr lang="en-US" dirty="0">
                <a:solidFill>
                  <a:srgbClr val="432338"/>
                </a:solidFill>
                <a:latin typeface="Arial Rounded MT Bold" panose="020F0704030504030204" pitchFamily="34" charset="0"/>
                <a:ea typeface="Noto Serif HK Semi Bold" pitchFamily="34" charset="-122"/>
                <a:cs typeface="Noto Serif HK Semi Bold" pitchFamily="34" charset="-120"/>
              </a:rPr>
              <a:t>Gamified Response Incentives</a:t>
            </a:r>
            <a:endParaRPr lang="en-US" dirty="0">
              <a:latin typeface="Arial Rounded MT Bold" panose="020F0704030504030204" pitchFamily="34" charset="0"/>
            </a:endParaRPr>
          </a:p>
        </p:txBody>
      </p:sp>
      <p:sp>
        <p:nvSpPr>
          <p:cNvPr id="13" name="Text 7"/>
          <p:cNvSpPr/>
          <p:nvPr/>
        </p:nvSpPr>
        <p:spPr>
          <a:xfrm>
            <a:off x="1364218" y="6277689"/>
            <a:ext cx="7075646" cy="281702"/>
          </a:xfrm>
          <a:prstGeom prst="rect">
            <a:avLst/>
          </a:prstGeom>
          <a:noFill/>
          <a:ln/>
        </p:spPr>
        <p:txBody>
          <a:bodyPr wrap="none" lIns="0" tIns="0" rIns="0" bIns="0" rtlCol="0" anchor="t"/>
          <a:lstStyle/>
          <a:p>
            <a:pPr marL="0" indent="0" algn="l">
              <a:lnSpc>
                <a:spcPts val="2200"/>
              </a:lnSpc>
              <a:buNone/>
            </a:pPr>
            <a:r>
              <a:rPr lang="en-US" sz="1400" dirty="0">
                <a:solidFill>
                  <a:srgbClr val="432338"/>
                </a:solidFill>
                <a:latin typeface="Arial Rounded MT Bold" panose="020F0704030504030204" pitchFamily="34" charset="0"/>
                <a:ea typeface="Source Sans Pro" pitchFamily="34" charset="-122"/>
                <a:cs typeface="Source Sans Pro" pitchFamily="34" charset="-120"/>
              </a:rPr>
              <a:t>Encourages prompt and meaningful conversations.</a:t>
            </a:r>
            <a:endParaRPr lang="en-US" sz="1400" dirty="0">
              <a:latin typeface="Arial Rounded MT Bold" panose="020F0704030504030204" pitchFamily="34" charset="0"/>
            </a:endParaRPr>
          </a:p>
        </p:txBody>
      </p:sp>
      <p:pic>
        <p:nvPicPr>
          <p:cNvPr id="14" name="Image 4" descr="preencoded.png"/>
          <p:cNvPicPr>
            <a:picLocks noChangeAspect="1"/>
          </p:cNvPicPr>
          <p:nvPr/>
        </p:nvPicPr>
        <p:blipFill>
          <a:blip r:embed="rId7"/>
          <a:stretch>
            <a:fillRect/>
          </a:stretch>
        </p:blipFill>
        <p:spPr>
          <a:xfrm>
            <a:off x="924161" y="6975336"/>
            <a:ext cx="440055" cy="440055"/>
          </a:xfrm>
          <a:prstGeom prst="rect">
            <a:avLst/>
          </a:prstGeom>
        </p:spPr>
      </p:pic>
      <p:sp>
        <p:nvSpPr>
          <p:cNvPr id="15" name="Text 8"/>
          <p:cNvSpPr/>
          <p:nvPr/>
        </p:nvSpPr>
        <p:spPr>
          <a:xfrm>
            <a:off x="1364218" y="7103864"/>
            <a:ext cx="3294817" cy="258723"/>
          </a:xfrm>
          <a:prstGeom prst="rect">
            <a:avLst/>
          </a:prstGeom>
          <a:noFill/>
          <a:ln/>
        </p:spPr>
        <p:txBody>
          <a:bodyPr wrap="none" lIns="0" tIns="0" rIns="0" bIns="0" rtlCol="0" anchor="t"/>
          <a:lstStyle/>
          <a:p>
            <a:pPr marL="0" indent="0" algn="l">
              <a:lnSpc>
                <a:spcPts val="2000"/>
              </a:lnSpc>
              <a:buNone/>
            </a:pPr>
            <a:r>
              <a:rPr lang="en-US" dirty="0">
                <a:solidFill>
                  <a:srgbClr val="432338"/>
                </a:solidFill>
                <a:latin typeface="Arial Rounded MT Bold" panose="020F0704030504030204" pitchFamily="34" charset="0"/>
                <a:ea typeface="Noto Serif HK Semi Bold" pitchFamily="34" charset="-122"/>
                <a:cs typeface="Noto Serif HK Semi Bold" pitchFamily="34" charset="-120"/>
              </a:rPr>
              <a:t>Ghosting Accountability System</a:t>
            </a:r>
            <a:endParaRPr lang="en-US" dirty="0">
              <a:latin typeface="Arial Rounded MT Bold" panose="020F0704030504030204" pitchFamily="34" charset="0"/>
            </a:endParaRPr>
          </a:p>
        </p:txBody>
      </p:sp>
      <p:sp>
        <p:nvSpPr>
          <p:cNvPr id="16" name="Text 9"/>
          <p:cNvSpPr/>
          <p:nvPr/>
        </p:nvSpPr>
        <p:spPr>
          <a:xfrm>
            <a:off x="1364218" y="7468195"/>
            <a:ext cx="7075646" cy="281702"/>
          </a:xfrm>
          <a:prstGeom prst="rect">
            <a:avLst/>
          </a:prstGeom>
          <a:noFill/>
          <a:ln/>
        </p:spPr>
        <p:txBody>
          <a:bodyPr wrap="none" lIns="0" tIns="0" rIns="0" bIns="0" rtlCol="0" anchor="t"/>
          <a:lstStyle/>
          <a:p>
            <a:pPr marL="0" indent="0" algn="l">
              <a:lnSpc>
                <a:spcPts val="2200"/>
              </a:lnSpc>
              <a:buNone/>
            </a:pPr>
            <a:r>
              <a:rPr lang="en-US" sz="1400" dirty="0">
                <a:solidFill>
                  <a:srgbClr val="432338"/>
                </a:solidFill>
                <a:latin typeface="Arial Rounded MT Bold" panose="020F0704030504030204" pitchFamily="34" charset="0"/>
                <a:ea typeface="Source Sans Pro" pitchFamily="34" charset="-122"/>
                <a:cs typeface="Source Sans Pro" pitchFamily="34" charset="-120"/>
              </a:rPr>
              <a:t>Promotes respectful communication and reduces frustration.</a:t>
            </a:r>
            <a:endParaRPr lang="en-US" sz="1400" dirty="0">
              <a:latin typeface="Arial Rounded MT Bold" panose="020F0704030504030204" pitchFamily="34" charset="0"/>
            </a:endParaRPr>
          </a:p>
        </p:txBody>
      </p:sp>
      <p:sp>
        <p:nvSpPr>
          <p:cNvPr id="19" name="Rectangle 18">
            <a:extLst>
              <a:ext uri="{FF2B5EF4-FFF2-40B4-BE49-F238E27FC236}">
                <a16:creationId xmlns:a16="http://schemas.microsoft.com/office/drawing/2014/main" id="{9F013101-A9E7-43B4-6944-8594B0C46D93}"/>
              </a:ext>
            </a:extLst>
          </p:cNvPr>
          <p:cNvSpPr/>
          <p:nvPr/>
        </p:nvSpPr>
        <p:spPr>
          <a:xfrm>
            <a:off x="277091" y="290040"/>
            <a:ext cx="13941949" cy="764952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D7B368C6-0A80-CFD9-ADCA-D84582DED7ED}"/>
              </a:ext>
            </a:extLst>
          </p:cNvPr>
          <p:cNvSpPr txBox="1"/>
          <p:nvPr/>
        </p:nvSpPr>
        <p:spPr>
          <a:xfrm>
            <a:off x="13692851" y="7939560"/>
            <a:ext cx="660458" cy="369332"/>
          </a:xfrm>
          <a:prstGeom prst="rect">
            <a:avLst/>
          </a:prstGeom>
          <a:noFill/>
        </p:spPr>
        <p:txBody>
          <a:bodyPr wrap="square" rtlCol="0">
            <a:spAutoFit/>
          </a:bodyPr>
          <a:lstStyle/>
          <a:p>
            <a:r>
              <a:rPr lang="en-IN" dirty="0"/>
              <a:t>14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9D28B0-1C4E-5374-2801-50C45363E99B}"/>
              </a:ext>
            </a:extLst>
          </p:cNvPr>
          <p:cNvSpPr txBox="1"/>
          <p:nvPr/>
        </p:nvSpPr>
        <p:spPr>
          <a:xfrm>
            <a:off x="1357745" y="1468582"/>
            <a:ext cx="11499273" cy="2215991"/>
          </a:xfrm>
          <a:prstGeom prst="rect">
            <a:avLst/>
          </a:prstGeom>
          <a:noFill/>
        </p:spPr>
        <p:txBody>
          <a:bodyPr wrap="square" rtlCol="0">
            <a:spAutoFit/>
          </a:bodyPr>
          <a:lstStyle/>
          <a:p>
            <a:r>
              <a:rPr lang="en-IN" sz="13800" dirty="0">
                <a:solidFill>
                  <a:srgbClr val="800080"/>
                </a:solidFill>
                <a:latin typeface="Brush Script MT" panose="03060802040406070304" pitchFamily="66" charset="0"/>
              </a:rPr>
              <a:t>Introducing</a:t>
            </a:r>
          </a:p>
        </p:txBody>
      </p:sp>
      <p:pic>
        <p:nvPicPr>
          <p:cNvPr id="6" name="Picture 5">
            <a:extLst>
              <a:ext uri="{FF2B5EF4-FFF2-40B4-BE49-F238E27FC236}">
                <a16:creationId xmlns:a16="http://schemas.microsoft.com/office/drawing/2014/main" id="{2937362C-205C-B560-ECDB-88B1E3DE9571}"/>
              </a:ext>
            </a:extLst>
          </p:cNvPr>
          <p:cNvPicPr>
            <a:picLocks noChangeAspect="1"/>
          </p:cNvPicPr>
          <p:nvPr/>
        </p:nvPicPr>
        <p:blipFill>
          <a:blip r:embed="rId2"/>
          <a:stretch>
            <a:fillRect/>
          </a:stretch>
        </p:blipFill>
        <p:spPr>
          <a:xfrm>
            <a:off x="3177246" y="3545989"/>
            <a:ext cx="9846026" cy="3215029"/>
          </a:xfrm>
          <a:prstGeom prst="rect">
            <a:avLst/>
          </a:prstGeom>
        </p:spPr>
      </p:pic>
      <p:sp>
        <p:nvSpPr>
          <p:cNvPr id="3" name="Rectangle 2">
            <a:extLst>
              <a:ext uri="{FF2B5EF4-FFF2-40B4-BE49-F238E27FC236}">
                <a16:creationId xmlns:a16="http://schemas.microsoft.com/office/drawing/2014/main" id="{314DA4E1-B1CF-3D9A-5391-A8CC2C6AB36C}"/>
              </a:ext>
            </a:extLst>
          </p:cNvPr>
          <p:cNvSpPr/>
          <p:nvPr/>
        </p:nvSpPr>
        <p:spPr>
          <a:xfrm>
            <a:off x="277091" y="290040"/>
            <a:ext cx="13941949" cy="764952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01EDF1E4-3407-4376-5B4E-138599FB92FC}"/>
              </a:ext>
            </a:extLst>
          </p:cNvPr>
          <p:cNvSpPr txBox="1"/>
          <p:nvPr/>
        </p:nvSpPr>
        <p:spPr>
          <a:xfrm>
            <a:off x="13692851" y="7939560"/>
            <a:ext cx="660458" cy="369332"/>
          </a:xfrm>
          <a:prstGeom prst="rect">
            <a:avLst/>
          </a:prstGeom>
          <a:noFill/>
        </p:spPr>
        <p:txBody>
          <a:bodyPr wrap="square" rtlCol="0">
            <a:spAutoFit/>
          </a:bodyPr>
          <a:lstStyle/>
          <a:p>
            <a:r>
              <a:rPr lang="en-IN" dirty="0"/>
              <a:t>15</a:t>
            </a:r>
          </a:p>
        </p:txBody>
      </p:sp>
    </p:spTree>
    <p:extLst>
      <p:ext uri="{BB962C8B-B14F-4D97-AF65-F5344CB8AC3E}">
        <p14:creationId xmlns:p14="http://schemas.microsoft.com/office/powerpoint/2010/main" val="2827533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789394-7C3B-DA37-D069-9DE624F78E36}"/>
              </a:ext>
            </a:extLst>
          </p:cNvPr>
          <p:cNvPicPr>
            <a:picLocks noChangeAspect="1"/>
          </p:cNvPicPr>
          <p:nvPr/>
        </p:nvPicPr>
        <p:blipFill>
          <a:blip r:embed="rId2"/>
          <a:stretch>
            <a:fillRect/>
          </a:stretch>
        </p:blipFill>
        <p:spPr>
          <a:xfrm>
            <a:off x="629681" y="474400"/>
            <a:ext cx="13236768" cy="7280798"/>
          </a:xfrm>
          <a:prstGeom prst="rect">
            <a:avLst/>
          </a:prstGeom>
        </p:spPr>
      </p:pic>
      <p:sp>
        <p:nvSpPr>
          <p:cNvPr id="2" name="Rectangle 1">
            <a:extLst>
              <a:ext uri="{FF2B5EF4-FFF2-40B4-BE49-F238E27FC236}">
                <a16:creationId xmlns:a16="http://schemas.microsoft.com/office/drawing/2014/main" id="{1D340B0D-38FD-4B7A-7237-322FC19FC5F6}"/>
              </a:ext>
            </a:extLst>
          </p:cNvPr>
          <p:cNvSpPr/>
          <p:nvPr/>
        </p:nvSpPr>
        <p:spPr>
          <a:xfrm>
            <a:off x="629680" y="474400"/>
            <a:ext cx="13236769" cy="7280797"/>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9AC28348-66DE-8212-DC1F-FC974503D756}"/>
              </a:ext>
            </a:extLst>
          </p:cNvPr>
          <p:cNvSpPr txBox="1"/>
          <p:nvPr/>
        </p:nvSpPr>
        <p:spPr>
          <a:xfrm>
            <a:off x="13692851" y="7939560"/>
            <a:ext cx="660458" cy="369332"/>
          </a:xfrm>
          <a:prstGeom prst="rect">
            <a:avLst/>
          </a:prstGeom>
          <a:noFill/>
        </p:spPr>
        <p:txBody>
          <a:bodyPr wrap="square" rtlCol="0">
            <a:spAutoFit/>
          </a:bodyPr>
          <a:lstStyle/>
          <a:p>
            <a:r>
              <a:rPr lang="en-IN" dirty="0"/>
              <a:t>16</a:t>
            </a:r>
          </a:p>
        </p:txBody>
      </p:sp>
    </p:spTree>
    <p:extLst>
      <p:ext uri="{BB962C8B-B14F-4D97-AF65-F5344CB8AC3E}">
        <p14:creationId xmlns:p14="http://schemas.microsoft.com/office/powerpoint/2010/main" val="636707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1A1D51B-2C04-F4A4-D566-8C837856637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C72DEBB-DD79-E871-B472-83E5C1A573F9}"/>
              </a:ext>
            </a:extLst>
          </p:cNvPr>
          <p:cNvPicPr>
            <a:picLocks noChangeAspect="1"/>
          </p:cNvPicPr>
          <p:nvPr/>
        </p:nvPicPr>
        <p:blipFill>
          <a:blip r:embed="rId2"/>
          <a:stretch>
            <a:fillRect/>
          </a:stretch>
        </p:blipFill>
        <p:spPr>
          <a:xfrm>
            <a:off x="635620" y="375643"/>
            <a:ext cx="13541343" cy="7407908"/>
          </a:xfrm>
          <a:prstGeom prst="rect">
            <a:avLst/>
          </a:prstGeom>
        </p:spPr>
      </p:pic>
      <p:sp>
        <p:nvSpPr>
          <p:cNvPr id="2" name="Rectangle 1">
            <a:extLst>
              <a:ext uri="{FF2B5EF4-FFF2-40B4-BE49-F238E27FC236}">
                <a16:creationId xmlns:a16="http://schemas.microsoft.com/office/drawing/2014/main" id="{E2D78615-3753-075A-858F-88CCAF32C26C}"/>
              </a:ext>
            </a:extLst>
          </p:cNvPr>
          <p:cNvSpPr/>
          <p:nvPr/>
        </p:nvSpPr>
        <p:spPr>
          <a:xfrm>
            <a:off x="635620" y="375643"/>
            <a:ext cx="13541343" cy="7407908"/>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DA6A448-7FAE-0CFA-B23F-B171B05B9B41}"/>
              </a:ext>
            </a:extLst>
          </p:cNvPr>
          <p:cNvSpPr txBox="1"/>
          <p:nvPr/>
        </p:nvSpPr>
        <p:spPr>
          <a:xfrm>
            <a:off x="13692851" y="7939560"/>
            <a:ext cx="660458" cy="369332"/>
          </a:xfrm>
          <a:prstGeom prst="rect">
            <a:avLst/>
          </a:prstGeom>
          <a:noFill/>
        </p:spPr>
        <p:txBody>
          <a:bodyPr wrap="square" rtlCol="0">
            <a:spAutoFit/>
          </a:bodyPr>
          <a:lstStyle/>
          <a:p>
            <a:r>
              <a:rPr lang="en-IN" dirty="0"/>
              <a:t>17</a:t>
            </a:r>
          </a:p>
        </p:txBody>
      </p:sp>
    </p:spTree>
    <p:extLst>
      <p:ext uri="{BB962C8B-B14F-4D97-AF65-F5344CB8AC3E}">
        <p14:creationId xmlns:p14="http://schemas.microsoft.com/office/powerpoint/2010/main" val="1544066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BA40C55-A513-44C6-3456-6AE86C4DF46D}"/>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7F3F221C-C574-3C2C-F6AC-A852E2EE60AD}"/>
              </a:ext>
            </a:extLst>
          </p:cNvPr>
          <p:cNvSpPr/>
          <p:nvPr/>
        </p:nvSpPr>
        <p:spPr>
          <a:xfrm>
            <a:off x="704136" y="483989"/>
            <a:ext cx="7735729" cy="1073468"/>
          </a:xfrm>
          <a:prstGeom prst="rect">
            <a:avLst/>
          </a:prstGeom>
          <a:noFill/>
          <a:ln/>
        </p:spPr>
        <p:txBody>
          <a:bodyPr wrap="square" lIns="0" tIns="0" rIns="0" bIns="0" rtlCol="0" anchor="t"/>
          <a:lstStyle/>
          <a:p>
            <a:pPr marL="0" indent="0" algn="l">
              <a:lnSpc>
                <a:spcPts val="4050"/>
              </a:lnSpc>
              <a:buNone/>
            </a:pPr>
            <a:endParaRPr lang="en-US" sz="3600" dirty="0">
              <a:latin typeface="Arial Rounded MT Bold" panose="020F0704030504030204" pitchFamily="34" charset="0"/>
            </a:endParaRPr>
          </a:p>
        </p:txBody>
      </p:sp>
      <p:sp>
        <p:nvSpPr>
          <p:cNvPr id="15" name="Text 8">
            <a:extLst>
              <a:ext uri="{FF2B5EF4-FFF2-40B4-BE49-F238E27FC236}">
                <a16:creationId xmlns:a16="http://schemas.microsoft.com/office/drawing/2014/main" id="{791DB002-750C-2795-FA78-599B4BF663FA}"/>
              </a:ext>
            </a:extLst>
          </p:cNvPr>
          <p:cNvSpPr/>
          <p:nvPr/>
        </p:nvSpPr>
        <p:spPr>
          <a:xfrm>
            <a:off x="1364218" y="7103864"/>
            <a:ext cx="3294817" cy="258723"/>
          </a:xfrm>
          <a:prstGeom prst="rect">
            <a:avLst/>
          </a:prstGeom>
          <a:noFill/>
          <a:ln/>
        </p:spPr>
        <p:txBody>
          <a:bodyPr wrap="none" lIns="0" tIns="0" rIns="0" bIns="0" rtlCol="0" anchor="t"/>
          <a:lstStyle/>
          <a:p>
            <a:pPr marL="0" indent="0" algn="l">
              <a:lnSpc>
                <a:spcPts val="2000"/>
              </a:lnSpc>
              <a:buNone/>
            </a:pPr>
            <a:endParaRPr lang="en-US" dirty="0">
              <a:latin typeface="Arial Rounded MT Bold" panose="020F0704030504030204" pitchFamily="34" charset="0"/>
            </a:endParaRPr>
          </a:p>
        </p:txBody>
      </p:sp>
      <p:sp>
        <p:nvSpPr>
          <p:cNvPr id="16" name="Text 9">
            <a:extLst>
              <a:ext uri="{FF2B5EF4-FFF2-40B4-BE49-F238E27FC236}">
                <a16:creationId xmlns:a16="http://schemas.microsoft.com/office/drawing/2014/main" id="{30325F43-F5EB-A674-DC00-70D8B0118D49}"/>
              </a:ext>
            </a:extLst>
          </p:cNvPr>
          <p:cNvSpPr/>
          <p:nvPr/>
        </p:nvSpPr>
        <p:spPr>
          <a:xfrm>
            <a:off x="1364218" y="7468195"/>
            <a:ext cx="7075646" cy="281702"/>
          </a:xfrm>
          <a:prstGeom prst="rect">
            <a:avLst/>
          </a:prstGeom>
          <a:noFill/>
          <a:ln/>
        </p:spPr>
        <p:txBody>
          <a:bodyPr wrap="none" lIns="0" tIns="0" rIns="0" bIns="0" rtlCol="0" anchor="t"/>
          <a:lstStyle/>
          <a:p>
            <a:pPr marL="0" indent="0" algn="l">
              <a:lnSpc>
                <a:spcPts val="2200"/>
              </a:lnSpc>
              <a:buNone/>
            </a:pPr>
            <a:endParaRPr lang="en-US" sz="1400" dirty="0">
              <a:latin typeface="Arial Rounded MT Bold" panose="020F0704030504030204" pitchFamily="34" charset="0"/>
            </a:endParaRPr>
          </a:p>
        </p:txBody>
      </p:sp>
      <p:sp>
        <p:nvSpPr>
          <p:cNvPr id="19" name="Rectangle 18">
            <a:extLst>
              <a:ext uri="{FF2B5EF4-FFF2-40B4-BE49-F238E27FC236}">
                <a16:creationId xmlns:a16="http://schemas.microsoft.com/office/drawing/2014/main" id="{9E6C3199-B2F5-6852-845F-1E94A8CB373F}"/>
              </a:ext>
            </a:extLst>
          </p:cNvPr>
          <p:cNvSpPr/>
          <p:nvPr/>
        </p:nvSpPr>
        <p:spPr>
          <a:xfrm>
            <a:off x="277091" y="290040"/>
            <a:ext cx="13941949" cy="764952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BDC6A20A-BA03-CBF6-571B-EFBE3CC6EC23}"/>
              </a:ext>
            </a:extLst>
          </p:cNvPr>
          <p:cNvSpPr txBox="1"/>
          <p:nvPr/>
        </p:nvSpPr>
        <p:spPr>
          <a:xfrm>
            <a:off x="704135" y="3512137"/>
            <a:ext cx="12720919" cy="1015663"/>
          </a:xfrm>
          <a:prstGeom prst="rect">
            <a:avLst/>
          </a:prstGeom>
          <a:noFill/>
        </p:spPr>
        <p:txBody>
          <a:bodyPr wrap="square">
            <a:spAutoFit/>
          </a:bodyPr>
          <a:lstStyle/>
          <a:p>
            <a:r>
              <a:rPr lang="en-IN" sz="6000" dirty="0">
                <a:latin typeface="Arial Rounded MT Bold" panose="020F0704030504030204" pitchFamily="34" charset="0"/>
              </a:rPr>
              <a:t>User Journey &amp; Wireframes</a:t>
            </a:r>
          </a:p>
        </p:txBody>
      </p:sp>
      <p:pic>
        <p:nvPicPr>
          <p:cNvPr id="22" name="Graphic 21" descr="Smart Phone with solid fill">
            <a:extLst>
              <a:ext uri="{FF2B5EF4-FFF2-40B4-BE49-F238E27FC236}">
                <a16:creationId xmlns:a16="http://schemas.microsoft.com/office/drawing/2014/main" id="{72020382-D302-7B40-936D-8CF8DD060D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2188" y="4945797"/>
            <a:ext cx="1675370" cy="1675370"/>
          </a:xfrm>
          <a:prstGeom prst="rect">
            <a:avLst/>
          </a:prstGeom>
        </p:spPr>
      </p:pic>
      <p:pic>
        <p:nvPicPr>
          <p:cNvPr id="28" name="Graphic 27" descr="Laptop with solid fill">
            <a:extLst>
              <a:ext uri="{FF2B5EF4-FFF2-40B4-BE49-F238E27FC236}">
                <a16:creationId xmlns:a16="http://schemas.microsoft.com/office/drawing/2014/main" id="{F5196A56-9E04-26DD-5160-51E5935CF0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7017" y="5197550"/>
            <a:ext cx="1669927" cy="1669927"/>
          </a:xfrm>
          <a:prstGeom prst="rect">
            <a:avLst/>
          </a:prstGeom>
        </p:spPr>
      </p:pic>
      <p:pic>
        <p:nvPicPr>
          <p:cNvPr id="30" name="Graphic 29" descr="Monitor with solid fill">
            <a:extLst>
              <a:ext uri="{FF2B5EF4-FFF2-40B4-BE49-F238E27FC236}">
                <a16:creationId xmlns:a16="http://schemas.microsoft.com/office/drawing/2014/main" id="{4B97EE00-B461-1919-98FC-FC0E5190D2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2261" y="4916735"/>
            <a:ext cx="1909365" cy="1909365"/>
          </a:xfrm>
          <a:prstGeom prst="rect">
            <a:avLst/>
          </a:prstGeom>
        </p:spPr>
      </p:pic>
      <p:sp>
        <p:nvSpPr>
          <p:cNvPr id="32" name="TextBox 31">
            <a:extLst>
              <a:ext uri="{FF2B5EF4-FFF2-40B4-BE49-F238E27FC236}">
                <a16:creationId xmlns:a16="http://schemas.microsoft.com/office/drawing/2014/main" id="{CDA9B556-AC43-76FE-320F-29F3315727F6}"/>
              </a:ext>
            </a:extLst>
          </p:cNvPr>
          <p:cNvSpPr txBox="1"/>
          <p:nvPr/>
        </p:nvSpPr>
        <p:spPr>
          <a:xfrm>
            <a:off x="6491256" y="4910702"/>
            <a:ext cx="8445750" cy="923330"/>
          </a:xfrm>
          <a:prstGeom prst="rect">
            <a:avLst/>
          </a:prstGeom>
          <a:noFill/>
        </p:spPr>
        <p:txBody>
          <a:bodyPr wrap="square">
            <a:spAutoFit/>
          </a:bodyPr>
          <a:lstStyle/>
          <a:p>
            <a:r>
              <a:rPr lang="en-US" sz="5400" dirty="0">
                <a:latin typeface="Brush Script MT" panose="03060802040406070304" pitchFamily="66" charset="0"/>
              </a:rPr>
              <a:t>“Bringing the Experience to Life”</a:t>
            </a:r>
            <a:endParaRPr lang="en-IN" sz="5400" dirty="0">
              <a:latin typeface="Brush Script MT" panose="03060802040406070304" pitchFamily="66" charset="0"/>
            </a:endParaRPr>
          </a:p>
        </p:txBody>
      </p:sp>
      <p:sp>
        <p:nvSpPr>
          <p:cNvPr id="2" name="TextBox 1">
            <a:extLst>
              <a:ext uri="{FF2B5EF4-FFF2-40B4-BE49-F238E27FC236}">
                <a16:creationId xmlns:a16="http://schemas.microsoft.com/office/drawing/2014/main" id="{69C90324-7A39-8AD8-F525-22ADD4457051}"/>
              </a:ext>
            </a:extLst>
          </p:cNvPr>
          <p:cNvSpPr txBox="1"/>
          <p:nvPr/>
        </p:nvSpPr>
        <p:spPr>
          <a:xfrm>
            <a:off x="13692851" y="7939560"/>
            <a:ext cx="660458" cy="369332"/>
          </a:xfrm>
          <a:prstGeom prst="rect">
            <a:avLst/>
          </a:prstGeom>
          <a:noFill/>
        </p:spPr>
        <p:txBody>
          <a:bodyPr wrap="square" rtlCol="0">
            <a:spAutoFit/>
          </a:bodyPr>
          <a:lstStyle/>
          <a:p>
            <a:r>
              <a:rPr lang="en-IN" dirty="0"/>
              <a:t>18</a:t>
            </a:r>
          </a:p>
        </p:txBody>
      </p:sp>
    </p:spTree>
    <p:extLst>
      <p:ext uri="{BB962C8B-B14F-4D97-AF65-F5344CB8AC3E}">
        <p14:creationId xmlns:p14="http://schemas.microsoft.com/office/powerpoint/2010/main" val="2238354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30A2124-0FD3-0B38-8A10-8A003E393F51}"/>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72799D56-0BE9-7F45-839F-0F2314F1DCD3}"/>
              </a:ext>
            </a:extLst>
          </p:cNvPr>
          <p:cNvSpPr/>
          <p:nvPr/>
        </p:nvSpPr>
        <p:spPr>
          <a:xfrm>
            <a:off x="704136" y="483989"/>
            <a:ext cx="7735729" cy="1073468"/>
          </a:xfrm>
          <a:prstGeom prst="rect">
            <a:avLst/>
          </a:prstGeom>
          <a:noFill/>
          <a:ln/>
        </p:spPr>
        <p:txBody>
          <a:bodyPr wrap="square" lIns="0" tIns="0" rIns="0" bIns="0" rtlCol="0" anchor="t"/>
          <a:lstStyle/>
          <a:p>
            <a:pPr marL="0" indent="0" algn="l">
              <a:lnSpc>
                <a:spcPts val="4050"/>
              </a:lnSpc>
              <a:buNone/>
            </a:pPr>
            <a:endParaRPr lang="en-US" sz="3600" dirty="0">
              <a:latin typeface="Arial Rounded MT Bold" panose="020F0704030504030204" pitchFamily="34" charset="0"/>
            </a:endParaRPr>
          </a:p>
        </p:txBody>
      </p:sp>
      <p:sp>
        <p:nvSpPr>
          <p:cNvPr id="15" name="Text 8">
            <a:extLst>
              <a:ext uri="{FF2B5EF4-FFF2-40B4-BE49-F238E27FC236}">
                <a16:creationId xmlns:a16="http://schemas.microsoft.com/office/drawing/2014/main" id="{D213D512-069B-CBB4-0CE4-68AF31A4EB96}"/>
              </a:ext>
            </a:extLst>
          </p:cNvPr>
          <p:cNvSpPr/>
          <p:nvPr/>
        </p:nvSpPr>
        <p:spPr>
          <a:xfrm>
            <a:off x="1364218" y="7103864"/>
            <a:ext cx="3294817" cy="258723"/>
          </a:xfrm>
          <a:prstGeom prst="rect">
            <a:avLst/>
          </a:prstGeom>
          <a:noFill/>
          <a:ln/>
        </p:spPr>
        <p:txBody>
          <a:bodyPr wrap="none" lIns="0" tIns="0" rIns="0" bIns="0" rtlCol="0" anchor="t"/>
          <a:lstStyle/>
          <a:p>
            <a:pPr marL="0" indent="0" algn="l">
              <a:lnSpc>
                <a:spcPts val="2000"/>
              </a:lnSpc>
              <a:buNone/>
            </a:pPr>
            <a:endParaRPr lang="en-US" dirty="0">
              <a:latin typeface="Arial Rounded MT Bold" panose="020F0704030504030204" pitchFamily="34" charset="0"/>
            </a:endParaRPr>
          </a:p>
        </p:txBody>
      </p:sp>
      <p:sp>
        <p:nvSpPr>
          <p:cNvPr id="16" name="Text 9">
            <a:extLst>
              <a:ext uri="{FF2B5EF4-FFF2-40B4-BE49-F238E27FC236}">
                <a16:creationId xmlns:a16="http://schemas.microsoft.com/office/drawing/2014/main" id="{971C5F24-6091-FACF-6A9B-20A08AA2EB97}"/>
              </a:ext>
            </a:extLst>
          </p:cNvPr>
          <p:cNvSpPr/>
          <p:nvPr/>
        </p:nvSpPr>
        <p:spPr>
          <a:xfrm>
            <a:off x="1364218" y="7468195"/>
            <a:ext cx="7075646" cy="281702"/>
          </a:xfrm>
          <a:prstGeom prst="rect">
            <a:avLst/>
          </a:prstGeom>
          <a:noFill/>
          <a:ln/>
        </p:spPr>
        <p:txBody>
          <a:bodyPr wrap="none" lIns="0" tIns="0" rIns="0" bIns="0" rtlCol="0" anchor="t"/>
          <a:lstStyle/>
          <a:p>
            <a:pPr marL="0" indent="0" algn="l">
              <a:lnSpc>
                <a:spcPts val="2200"/>
              </a:lnSpc>
              <a:buNone/>
            </a:pPr>
            <a:endParaRPr lang="en-US" sz="1400" dirty="0">
              <a:latin typeface="Arial Rounded MT Bold" panose="020F0704030504030204" pitchFamily="34" charset="0"/>
            </a:endParaRPr>
          </a:p>
        </p:txBody>
      </p:sp>
      <p:sp>
        <p:nvSpPr>
          <p:cNvPr id="19" name="Rectangle 18">
            <a:extLst>
              <a:ext uri="{FF2B5EF4-FFF2-40B4-BE49-F238E27FC236}">
                <a16:creationId xmlns:a16="http://schemas.microsoft.com/office/drawing/2014/main" id="{89818960-FBFE-D13E-7BB8-67D83145120F}"/>
              </a:ext>
            </a:extLst>
          </p:cNvPr>
          <p:cNvSpPr/>
          <p:nvPr/>
        </p:nvSpPr>
        <p:spPr>
          <a:xfrm>
            <a:off x="277091" y="290040"/>
            <a:ext cx="13941949" cy="764952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8D6199D-5C3F-8FB6-A0C9-C44F1E54AD1B}"/>
              </a:ext>
            </a:extLst>
          </p:cNvPr>
          <p:cNvSpPr txBox="1"/>
          <p:nvPr/>
        </p:nvSpPr>
        <p:spPr>
          <a:xfrm>
            <a:off x="914400" y="822007"/>
            <a:ext cx="12538364" cy="1107996"/>
          </a:xfrm>
          <a:prstGeom prst="rect">
            <a:avLst/>
          </a:prstGeom>
          <a:noFill/>
        </p:spPr>
        <p:txBody>
          <a:bodyPr wrap="square">
            <a:spAutoFit/>
          </a:bodyPr>
          <a:lstStyle/>
          <a:p>
            <a:pPr>
              <a:buNone/>
            </a:pPr>
            <a:r>
              <a:rPr lang="en-IN" sz="4800" dirty="0">
                <a:latin typeface="Arial Rounded MT Bold" panose="020F0704030504030204" pitchFamily="34" charset="0"/>
              </a:rPr>
              <a:t>Wireframe 1 – Splash &amp; Intro + Login</a:t>
            </a:r>
            <a:br>
              <a:rPr lang="en-IN" dirty="0">
                <a:latin typeface="Arial Rounded MT Bold" panose="020F0704030504030204" pitchFamily="34" charset="0"/>
              </a:rPr>
            </a:br>
            <a:endParaRPr lang="en-IN" dirty="0">
              <a:latin typeface="Arial Rounded MT Bold" panose="020F0704030504030204" pitchFamily="34" charset="0"/>
            </a:endParaRPr>
          </a:p>
        </p:txBody>
      </p:sp>
      <p:sp>
        <p:nvSpPr>
          <p:cNvPr id="6" name="TextBox 5">
            <a:extLst>
              <a:ext uri="{FF2B5EF4-FFF2-40B4-BE49-F238E27FC236}">
                <a16:creationId xmlns:a16="http://schemas.microsoft.com/office/drawing/2014/main" id="{35FE29DB-2BDB-2CAB-DC4A-2A4432F3938B}"/>
              </a:ext>
            </a:extLst>
          </p:cNvPr>
          <p:cNvSpPr txBox="1"/>
          <p:nvPr/>
        </p:nvSpPr>
        <p:spPr>
          <a:xfrm>
            <a:off x="914400" y="1773496"/>
            <a:ext cx="12385963" cy="1200329"/>
          </a:xfrm>
          <a:prstGeom prst="rect">
            <a:avLst/>
          </a:prstGeom>
          <a:noFill/>
        </p:spPr>
        <p:txBody>
          <a:bodyPr wrap="square">
            <a:spAutoFit/>
          </a:bodyPr>
          <a:lstStyle/>
          <a:p>
            <a:pPr>
              <a:buNone/>
            </a:pPr>
            <a:r>
              <a:rPr lang="en-IN" dirty="0">
                <a:latin typeface="Arial Rounded MT Bold" panose="020F0704030504030204" pitchFamily="34" charset="0"/>
              </a:rPr>
              <a:t>Title: “First Impressions – Welcome and Onboarding”</a:t>
            </a:r>
            <a:br>
              <a:rPr lang="en-IN" dirty="0">
                <a:latin typeface="Arial Rounded MT Bold" panose="020F0704030504030204" pitchFamily="34" charset="0"/>
              </a:rPr>
            </a:br>
            <a:r>
              <a:rPr lang="en-IN" dirty="0">
                <a:latin typeface="Arial Rounded MT Bold" panose="020F0704030504030204" pitchFamily="34" charset="0"/>
              </a:rPr>
              <a:t>Content:</a:t>
            </a:r>
          </a:p>
          <a:p>
            <a:pPr>
              <a:buFont typeface="Arial" panose="020B0604020202020204" pitchFamily="34" charset="0"/>
              <a:buChar char="•"/>
            </a:pPr>
            <a:r>
              <a:rPr lang="en-IN" dirty="0">
                <a:latin typeface="Arial Rounded MT Bold" panose="020F0704030504030204" pitchFamily="34" charset="0"/>
              </a:rPr>
              <a:t>Left: Wireframe of Splash screen (Wireframe 1)</a:t>
            </a:r>
          </a:p>
          <a:p>
            <a:pPr>
              <a:buFont typeface="Arial" panose="020B0604020202020204" pitchFamily="34" charset="0"/>
              <a:buChar char="•"/>
            </a:pPr>
            <a:r>
              <a:rPr lang="en-IN" dirty="0">
                <a:latin typeface="Arial Rounded MT Bold" panose="020F0704030504030204" pitchFamily="34" charset="0"/>
              </a:rPr>
              <a:t>Right: Wireframe of Login/Registration</a:t>
            </a:r>
          </a:p>
        </p:txBody>
      </p:sp>
      <p:sp>
        <p:nvSpPr>
          <p:cNvPr id="8" name="TextBox 7">
            <a:extLst>
              <a:ext uri="{FF2B5EF4-FFF2-40B4-BE49-F238E27FC236}">
                <a16:creationId xmlns:a16="http://schemas.microsoft.com/office/drawing/2014/main" id="{2F56A6D6-ADC9-B12E-042D-A9A02B6BA315}"/>
              </a:ext>
            </a:extLst>
          </p:cNvPr>
          <p:cNvSpPr txBox="1"/>
          <p:nvPr/>
        </p:nvSpPr>
        <p:spPr>
          <a:xfrm>
            <a:off x="2058858" y="7501325"/>
            <a:ext cx="12538364" cy="369332"/>
          </a:xfrm>
          <a:prstGeom prst="rect">
            <a:avLst/>
          </a:prstGeom>
          <a:noFill/>
        </p:spPr>
        <p:txBody>
          <a:bodyPr wrap="square">
            <a:spAutoFit/>
          </a:bodyPr>
          <a:lstStyle/>
          <a:p>
            <a:r>
              <a:rPr lang="en-IN" dirty="0">
                <a:latin typeface="Arial Rounded MT Bold" panose="020F0704030504030204" pitchFamily="34" charset="0"/>
              </a:rPr>
              <a:t>Caption: “We prioritized fast load, branding, and accessibility from the very first screen.”</a:t>
            </a:r>
          </a:p>
        </p:txBody>
      </p:sp>
      <p:pic>
        <p:nvPicPr>
          <p:cNvPr id="9" name="Picture 8">
            <a:extLst>
              <a:ext uri="{FF2B5EF4-FFF2-40B4-BE49-F238E27FC236}">
                <a16:creationId xmlns:a16="http://schemas.microsoft.com/office/drawing/2014/main" id="{3D632322-1381-A98A-19FE-91A5AB7BC99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
                    </a14:imgEffect>
                  </a14:imgLayer>
                </a14:imgProps>
              </a:ext>
            </a:extLst>
          </a:blip>
          <a:stretch>
            <a:fillRect/>
          </a:stretch>
        </p:blipFill>
        <p:spPr>
          <a:xfrm>
            <a:off x="1921596" y="3160087"/>
            <a:ext cx="6518269" cy="3906404"/>
          </a:xfrm>
          <a:prstGeom prst="rect">
            <a:avLst/>
          </a:prstGeom>
          <a:noFill/>
          <a:ln w="15875">
            <a:solidFill>
              <a:srgbClr val="7030A0"/>
            </a:solidFill>
          </a:ln>
        </p:spPr>
      </p:pic>
      <p:pic>
        <p:nvPicPr>
          <p:cNvPr id="10" name="Picture 9">
            <a:extLst>
              <a:ext uri="{FF2B5EF4-FFF2-40B4-BE49-F238E27FC236}">
                <a16:creationId xmlns:a16="http://schemas.microsoft.com/office/drawing/2014/main" id="{8D1875D3-6940-12EA-DEA4-125730F945BE}"/>
              </a:ext>
            </a:extLst>
          </p:cNvPr>
          <p:cNvPicPr>
            <a:picLocks noChangeAspect="1"/>
          </p:cNvPicPr>
          <p:nvPr/>
        </p:nvPicPr>
        <p:blipFill>
          <a:blip r:embed="rId5"/>
          <a:stretch>
            <a:fillRect/>
          </a:stretch>
        </p:blipFill>
        <p:spPr>
          <a:xfrm>
            <a:off x="9362767" y="2807275"/>
            <a:ext cx="3378200" cy="4425950"/>
          </a:xfrm>
          <a:prstGeom prst="rect">
            <a:avLst/>
          </a:prstGeom>
          <a:ln w="15875">
            <a:solidFill>
              <a:srgbClr val="7030A0"/>
            </a:solidFill>
          </a:ln>
        </p:spPr>
      </p:pic>
      <p:sp>
        <p:nvSpPr>
          <p:cNvPr id="2" name="TextBox 1">
            <a:extLst>
              <a:ext uri="{FF2B5EF4-FFF2-40B4-BE49-F238E27FC236}">
                <a16:creationId xmlns:a16="http://schemas.microsoft.com/office/drawing/2014/main" id="{AFD74FEC-B914-2ADF-1D78-3E50A07117AC}"/>
              </a:ext>
            </a:extLst>
          </p:cNvPr>
          <p:cNvSpPr txBox="1"/>
          <p:nvPr/>
        </p:nvSpPr>
        <p:spPr>
          <a:xfrm>
            <a:off x="13692851" y="7939560"/>
            <a:ext cx="660458" cy="369332"/>
          </a:xfrm>
          <a:prstGeom prst="rect">
            <a:avLst/>
          </a:prstGeom>
          <a:noFill/>
        </p:spPr>
        <p:txBody>
          <a:bodyPr wrap="square" rtlCol="0">
            <a:spAutoFit/>
          </a:bodyPr>
          <a:lstStyle/>
          <a:p>
            <a:r>
              <a:rPr lang="en-IN" dirty="0"/>
              <a:t>19</a:t>
            </a:r>
          </a:p>
        </p:txBody>
      </p:sp>
    </p:spTree>
    <p:extLst>
      <p:ext uri="{BB962C8B-B14F-4D97-AF65-F5344CB8AC3E}">
        <p14:creationId xmlns:p14="http://schemas.microsoft.com/office/powerpoint/2010/main" val="2320458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316B406-52F6-4EB3-A29A-C39ACD70960D}"/>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A91154CD-5243-5025-0E37-54B96E000CFC}"/>
              </a:ext>
            </a:extLst>
          </p:cNvPr>
          <p:cNvSpPr/>
          <p:nvPr/>
        </p:nvSpPr>
        <p:spPr>
          <a:xfrm>
            <a:off x="704136" y="483989"/>
            <a:ext cx="7735729" cy="1073468"/>
          </a:xfrm>
          <a:prstGeom prst="rect">
            <a:avLst/>
          </a:prstGeom>
          <a:noFill/>
          <a:ln/>
        </p:spPr>
        <p:txBody>
          <a:bodyPr wrap="square" lIns="0" tIns="0" rIns="0" bIns="0" rtlCol="0" anchor="t"/>
          <a:lstStyle/>
          <a:p>
            <a:pPr marL="0" indent="0" algn="l">
              <a:lnSpc>
                <a:spcPts val="4050"/>
              </a:lnSpc>
              <a:buNone/>
            </a:pPr>
            <a:endParaRPr lang="en-US" sz="3600" dirty="0">
              <a:latin typeface="Arial Rounded MT Bold" panose="020F0704030504030204" pitchFamily="34" charset="0"/>
            </a:endParaRPr>
          </a:p>
        </p:txBody>
      </p:sp>
      <p:sp>
        <p:nvSpPr>
          <p:cNvPr id="15" name="Text 8">
            <a:extLst>
              <a:ext uri="{FF2B5EF4-FFF2-40B4-BE49-F238E27FC236}">
                <a16:creationId xmlns:a16="http://schemas.microsoft.com/office/drawing/2014/main" id="{44A961C9-5B3A-4F2A-8482-3624264F2552}"/>
              </a:ext>
            </a:extLst>
          </p:cNvPr>
          <p:cNvSpPr/>
          <p:nvPr/>
        </p:nvSpPr>
        <p:spPr>
          <a:xfrm>
            <a:off x="1364218" y="7103864"/>
            <a:ext cx="3294817" cy="258723"/>
          </a:xfrm>
          <a:prstGeom prst="rect">
            <a:avLst/>
          </a:prstGeom>
          <a:noFill/>
          <a:ln/>
        </p:spPr>
        <p:txBody>
          <a:bodyPr wrap="none" lIns="0" tIns="0" rIns="0" bIns="0" rtlCol="0" anchor="t"/>
          <a:lstStyle/>
          <a:p>
            <a:pPr marL="0" indent="0" algn="l">
              <a:lnSpc>
                <a:spcPts val="2000"/>
              </a:lnSpc>
              <a:buNone/>
            </a:pPr>
            <a:endParaRPr lang="en-US" dirty="0">
              <a:latin typeface="Arial Rounded MT Bold" panose="020F0704030504030204" pitchFamily="34" charset="0"/>
            </a:endParaRPr>
          </a:p>
        </p:txBody>
      </p:sp>
      <p:sp>
        <p:nvSpPr>
          <p:cNvPr id="16" name="Text 9">
            <a:extLst>
              <a:ext uri="{FF2B5EF4-FFF2-40B4-BE49-F238E27FC236}">
                <a16:creationId xmlns:a16="http://schemas.microsoft.com/office/drawing/2014/main" id="{1C02A5B1-EEE7-6393-458E-143C39524517}"/>
              </a:ext>
            </a:extLst>
          </p:cNvPr>
          <p:cNvSpPr/>
          <p:nvPr/>
        </p:nvSpPr>
        <p:spPr>
          <a:xfrm>
            <a:off x="1364218" y="7468195"/>
            <a:ext cx="7075646" cy="281702"/>
          </a:xfrm>
          <a:prstGeom prst="rect">
            <a:avLst/>
          </a:prstGeom>
          <a:noFill/>
          <a:ln/>
        </p:spPr>
        <p:txBody>
          <a:bodyPr wrap="none" lIns="0" tIns="0" rIns="0" bIns="0" rtlCol="0" anchor="t"/>
          <a:lstStyle/>
          <a:p>
            <a:pPr marL="0" indent="0" algn="l">
              <a:lnSpc>
                <a:spcPts val="2200"/>
              </a:lnSpc>
              <a:buNone/>
            </a:pPr>
            <a:endParaRPr lang="en-US" sz="1400" dirty="0">
              <a:latin typeface="Arial Rounded MT Bold" panose="020F0704030504030204" pitchFamily="34" charset="0"/>
            </a:endParaRPr>
          </a:p>
        </p:txBody>
      </p:sp>
      <p:sp>
        <p:nvSpPr>
          <p:cNvPr id="19" name="Rectangle 18">
            <a:extLst>
              <a:ext uri="{FF2B5EF4-FFF2-40B4-BE49-F238E27FC236}">
                <a16:creationId xmlns:a16="http://schemas.microsoft.com/office/drawing/2014/main" id="{8251F146-FF59-D155-44B4-4CAD09A0A2C0}"/>
              </a:ext>
            </a:extLst>
          </p:cNvPr>
          <p:cNvSpPr/>
          <p:nvPr/>
        </p:nvSpPr>
        <p:spPr>
          <a:xfrm>
            <a:off x="277091" y="290040"/>
            <a:ext cx="13941949" cy="764952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A8C4A37C-F84A-CB5B-A3A7-9F3BB855C6ED}"/>
              </a:ext>
            </a:extLst>
          </p:cNvPr>
          <p:cNvSpPr txBox="1"/>
          <p:nvPr/>
        </p:nvSpPr>
        <p:spPr>
          <a:xfrm>
            <a:off x="704136" y="744646"/>
            <a:ext cx="12815454" cy="1107996"/>
          </a:xfrm>
          <a:prstGeom prst="rect">
            <a:avLst/>
          </a:prstGeom>
          <a:noFill/>
        </p:spPr>
        <p:txBody>
          <a:bodyPr wrap="square">
            <a:spAutoFit/>
          </a:bodyPr>
          <a:lstStyle/>
          <a:p>
            <a:pPr>
              <a:buNone/>
            </a:pPr>
            <a:r>
              <a:rPr lang="en-IN" sz="4800" dirty="0">
                <a:latin typeface="Arial Rounded MT Bold" panose="020F0704030504030204" pitchFamily="34" charset="0"/>
              </a:rPr>
              <a:t>Wireframes 2–3– 4 – Onboarding Flow</a:t>
            </a:r>
            <a:br>
              <a:rPr lang="en-IN" dirty="0">
                <a:latin typeface="Arial Rounded MT Bold" panose="020F0704030504030204" pitchFamily="34" charset="0"/>
              </a:rPr>
            </a:br>
            <a:endParaRPr lang="en-IN" dirty="0">
              <a:latin typeface="Arial Rounded MT Bold" panose="020F0704030504030204" pitchFamily="34" charset="0"/>
            </a:endParaRPr>
          </a:p>
        </p:txBody>
      </p:sp>
      <p:sp>
        <p:nvSpPr>
          <p:cNvPr id="6" name="TextBox 5">
            <a:extLst>
              <a:ext uri="{FF2B5EF4-FFF2-40B4-BE49-F238E27FC236}">
                <a16:creationId xmlns:a16="http://schemas.microsoft.com/office/drawing/2014/main" id="{525578D9-A517-CAF4-FD47-B10703A08477}"/>
              </a:ext>
            </a:extLst>
          </p:cNvPr>
          <p:cNvSpPr txBox="1"/>
          <p:nvPr/>
        </p:nvSpPr>
        <p:spPr>
          <a:xfrm>
            <a:off x="1025236" y="1619610"/>
            <a:ext cx="11319164" cy="1477328"/>
          </a:xfrm>
          <a:prstGeom prst="rect">
            <a:avLst/>
          </a:prstGeom>
          <a:noFill/>
        </p:spPr>
        <p:txBody>
          <a:bodyPr wrap="square">
            <a:spAutoFit/>
          </a:bodyPr>
          <a:lstStyle/>
          <a:p>
            <a:pPr>
              <a:buNone/>
            </a:pPr>
            <a:r>
              <a:rPr lang="en-IN" dirty="0">
                <a:latin typeface="Arial Rounded MT Bold" panose="020F0704030504030204" pitchFamily="34" charset="0"/>
              </a:rPr>
              <a:t>Title: “Personalization &amp; Profile Setup”</a:t>
            </a:r>
            <a:br>
              <a:rPr lang="en-IN" dirty="0">
                <a:latin typeface="Arial Rounded MT Bold" panose="020F0704030504030204" pitchFamily="34" charset="0"/>
              </a:rPr>
            </a:br>
            <a:r>
              <a:rPr lang="en-IN" dirty="0">
                <a:latin typeface="Arial Rounded MT Bold" panose="020F0704030504030204" pitchFamily="34" charset="0"/>
              </a:rPr>
              <a:t>Content:</a:t>
            </a:r>
          </a:p>
          <a:p>
            <a:pPr>
              <a:buFont typeface="Arial" panose="020B0604020202020204" pitchFamily="34" charset="0"/>
              <a:buChar char="•"/>
            </a:pPr>
            <a:r>
              <a:rPr lang="en-IN" dirty="0">
                <a:latin typeface="Arial Rounded MT Bold" panose="020F0704030504030204" pitchFamily="34" charset="0"/>
              </a:rPr>
              <a:t>Wireframes for:</a:t>
            </a:r>
          </a:p>
          <a:p>
            <a:pPr marL="742950" lvl="1" indent="-285750">
              <a:buFont typeface="Arial" panose="020B0604020202020204" pitchFamily="34" charset="0"/>
              <a:buChar char="•"/>
            </a:pPr>
            <a:r>
              <a:rPr lang="en-IN" dirty="0">
                <a:latin typeface="Arial Rounded MT Bold" panose="020F0704030504030204" pitchFamily="34" charset="0"/>
              </a:rPr>
              <a:t>Step-by-step onboarding (photo, info, Dating Preferences, About You)</a:t>
            </a:r>
          </a:p>
          <a:p>
            <a:pPr>
              <a:buFont typeface="Arial" panose="020B0604020202020204" pitchFamily="34" charset="0"/>
              <a:buChar char="•"/>
            </a:pPr>
            <a:r>
              <a:rPr lang="en-IN" dirty="0">
                <a:latin typeface="Arial Rounded MT Bold" panose="020F0704030504030204" pitchFamily="34" charset="0"/>
              </a:rPr>
              <a:t>Highlight: Progress bar, optional privacy tooltips</a:t>
            </a:r>
          </a:p>
        </p:txBody>
      </p:sp>
      <p:pic>
        <p:nvPicPr>
          <p:cNvPr id="7" name="Picture 6">
            <a:extLst>
              <a:ext uri="{FF2B5EF4-FFF2-40B4-BE49-F238E27FC236}">
                <a16:creationId xmlns:a16="http://schemas.microsoft.com/office/drawing/2014/main" id="{F0497657-C949-73C0-540A-A6E6AC529F2C}"/>
              </a:ext>
            </a:extLst>
          </p:cNvPr>
          <p:cNvPicPr>
            <a:picLocks noChangeAspect="1"/>
          </p:cNvPicPr>
          <p:nvPr/>
        </p:nvPicPr>
        <p:blipFill>
          <a:blip r:embed="rId3"/>
          <a:stretch>
            <a:fillRect/>
          </a:stretch>
        </p:blipFill>
        <p:spPr>
          <a:xfrm>
            <a:off x="1364218" y="3380691"/>
            <a:ext cx="3276600" cy="4362450"/>
          </a:xfrm>
          <a:prstGeom prst="rect">
            <a:avLst/>
          </a:prstGeom>
          <a:ln w="15875">
            <a:solidFill>
              <a:srgbClr val="7030A0"/>
            </a:solidFill>
          </a:ln>
        </p:spPr>
      </p:pic>
      <p:pic>
        <p:nvPicPr>
          <p:cNvPr id="8" name="Picture 7">
            <a:extLst>
              <a:ext uri="{FF2B5EF4-FFF2-40B4-BE49-F238E27FC236}">
                <a16:creationId xmlns:a16="http://schemas.microsoft.com/office/drawing/2014/main" id="{2345CB2B-B10F-0E62-C980-3399C6BAA203}"/>
              </a:ext>
            </a:extLst>
          </p:cNvPr>
          <p:cNvPicPr>
            <a:picLocks noChangeAspect="1"/>
          </p:cNvPicPr>
          <p:nvPr/>
        </p:nvPicPr>
        <p:blipFill>
          <a:blip r:embed="rId4"/>
          <a:stretch>
            <a:fillRect/>
          </a:stretch>
        </p:blipFill>
        <p:spPr>
          <a:xfrm>
            <a:off x="4941152" y="3380691"/>
            <a:ext cx="3898048" cy="4362450"/>
          </a:xfrm>
          <a:prstGeom prst="rect">
            <a:avLst/>
          </a:prstGeom>
          <a:ln w="15875">
            <a:solidFill>
              <a:srgbClr val="7030A0"/>
            </a:solidFill>
          </a:ln>
        </p:spPr>
      </p:pic>
      <p:pic>
        <p:nvPicPr>
          <p:cNvPr id="9" name="Picture 8">
            <a:extLst>
              <a:ext uri="{FF2B5EF4-FFF2-40B4-BE49-F238E27FC236}">
                <a16:creationId xmlns:a16="http://schemas.microsoft.com/office/drawing/2014/main" id="{881490D4-46FD-7FDC-36A2-011480E1995A}"/>
              </a:ext>
            </a:extLst>
          </p:cNvPr>
          <p:cNvPicPr>
            <a:picLocks noChangeAspect="1"/>
          </p:cNvPicPr>
          <p:nvPr/>
        </p:nvPicPr>
        <p:blipFill>
          <a:blip r:embed="rId5"/>
          <a:stretch>
            <a:fillRect/>
          </a:stretch>
        </p:blipFill>
        <p:spPr>
          <a:xfrm>
            <a:off x="9139534" y="3373935"/>
            <a:ext cx="3321050" cy="4369205"/>
          </a:xfrm>
          <a:prstGeom prst="rect">
            <a:avLst/>
          </a:prstGeom>
          <a:ln w="15875">
            <a:solidFill>
              <a:srgbClr val="7030A0"/>
            </a:solidFill>
          </a:ln>
        </p:spPr>
      </p:pic>
      <p:sp>
        <p:nvSpPr>
          <p:cNvPr id="2" name="TextBox 1">
            <a:extLst>
              <a:ext uri="{FF2B5EF4-FFF2-40B4-BE49-F238E27FC236}">
                <a16:creationId xmlns:a16="http://schemas.microsoft.com/office/drawing/2014/main" id="{A2898083-0865-CCCD-A03F-A67ACD259B69}"/>
              </a:ext>
            </a:extLst>
          </p:cNvPr>
          <p:cNvSpPr txBox="1"/>
          <p:nvPr/>
        </p:nvSpPr>
        <p:spPr>
          <a:xfrm>
            <a:off x="13692851" y="7939560"/>
            <a:ext cx="660458" cy="369332"/>
          </a:xfrm>
          <a:prstGeom prst="rect">
            <a:avLst/>
          </a:prstGeom>
          <a:noFill/>
        </p:spPr>
        <p:txBody>
          <a:bodyPr wrap="square" rtlCol="0">
            <a:spAutoFit/>
          </a:bodyPr>
          <a:lstStyle/>
          <a:p>
            <a:r>
              <a:rPr lang="en-IN" dirty="0"/>
              <a:t>20</a:t>
            </a:r>
          </a:p>
        </p:txBody>
      </p:sp>
    </p:spTree>
    <p:extLst>
      <p:ext uri="{BB962C8B-B14F-4D97-AF65-F5344CB8AC3E}">
        <p14:creationId xmlns:p14="http://schemas.microsoft.com/office/powerpoint/2010/main" val="1665855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2" name="Text 0"/>
          <p:cNvSpPr/>
          <p:nvPr/>
        </p:nvSpPr>
        <p:spPr>
          <a:xfrm>
            <a:off x="642500" y="445001"/>
            <a:ext cx="11954417" cy="757295"/>
          </a:xfrm>
          <a:prstGeom prst="rect">
            <a:avLst/>
          </a:prstGeom>
          <a:noFill/>
          <a:ln/>
        </p:spPr>
        <p:txBody>
          <a:bodyPr wrap="none" lIns="0" tIns="0" rIns="0" bIns="0" rtlCol="0" anchor="t"/>
          <a:lstStyle/>
          <a:p>
            <a:pPr marL="0" indent="0" algn="l">
              <a:lnSpc>
                <a:spcPts val="4850"/>
              </a:lnSpc>
              <a:buNone/>
            </a:pPr>
            <a:r>
              <a:rPr lang="en-US" sz="4800" dirty="0">
                <a:solidFill>
                  <a:srgbClr val="371A2D"/>
                </a:solidFill>
                <a:latin typeface="Arial Rounded MT Bold" panose="020F0704030504030204" pitchFamily="34" charset="0"/>
                <a:ea typeface="Noto Serif HK Semi Bold" pitchFamily="34" charset="-122"/>
                <a:cs typeface="Noto Serif HK Semi Bold" pitchFamily="34" charset="-120"/>
              </a:rPr>
              <a:t>Let's Navigate through the Market Potential</a:t>
            </a:r>
            <a:endParaRPr lang="en-US" sz="4800" dirty="0">
              <a:latin typeface="Arial Rounded MT Bold" panose="020F0704030504030204" pitchFamily="34" charset="0"/>
            </a:endParaRPr>
          </a:p>
        </p:txBody>
      </p:sp>
      <p:pic>
        <p:nvPicPr>
          <p:cNvPr id="4" name="Graphic 3" descr="Target Audience with solid fill">
            <a:extLst>
              <a:ext uri="{FF2B5EF4-FFF2-40B4-BE49-F238E27FC236}">
                <a16:creationId xmlns:a16="http://schemas.microsoft.com/office/drawing/2014/main" id="{7B8D9162-FB3D-A13E-66BC-118C10019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7840" y="6421707"/>
            <a:ext cx="1712100" cy="1712100"/>
          </a:xfrm>
          <a:prstGeom prst="rect">
            <a:avLst/>
          </a:prstGeom>
        </p:spPr>
      </p:pic>
      <p:pic>
        <p:nvPicPr>
          <p:cNvPr id="6" name="Graphic 5" descr="Upward trend with solid fill">
            <a:extLst>
              <a:ext uri="{FF2B5EF4-FFF2-40B4-BE49-F238E27FC236}">
                <a16:creationId xmlns:a16="http://schemas.microsoft.com/office/drawing/2014/main" id="{B0E4249D-F436-9F8E-B27C-E572EA50BA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15933" y="5971551"/>
            <a:ext cx="2144680" cy="2162256"/>
          </a:xfrm>
          <a:prstGeom prst="rect">
            <a:avLst/>
          </a:prstGeom>
        </p:spPr>
      </p:pic>
      <p:pic>
        <p:nvPicPr>
          <p:cNvPr id="8" name="Graphic 7" descr="Bar graph with upward trend with solid fill">
            <a:extLst>
              <a:ext uri="{FF2B5EF4-FFF2-40B4-BE49-F238E27FC236}">
                <a16:creationId xmlns:a16="http://schemas.microsoft.com/office/drawing/2014/main" id="{FD33A370-DC52-4823-713D-18762893C1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80494" y="6202222"/>
            <a:ext cx="1892299" cy="1892299"/>
          </a:xfrm>
          <a:prstGeom prst="rect">
            <a:avLst/>
          </a:prstGeom>
        </p:spPr>
      </p:pic>
      <p:sp>
        <p:nvSpPr>
          <p:cNvPr id="11" name="Rectangle 10">
            <a:extLst>
              <a:ext uri="{FF2B5EF4-FFF2-40B4-BE49-F238E27FC236}">
                <a16:creationId xmlns:a16="http://schemas.microsoft.com/office/drawing/2014/main" id="{AB751C1F-761B-3838-C626-F5554DD0CCCA}"/>
              </a:ext>
            </a:extLst>
          </p:cNvPr>
          <p:cNvSpPr/>
          <p:nvPr/>
        </p:nvSpPr>
        <p:spPr>
          <a:xfrm>
            <a:off x="277091" y="290040"/>
            <a:ext cx="13941949" cy="764952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C16ED584-33A3-5B96-F20F-D939379527C9}"/>
              </a:ext>
            </a:extLst>
          </p:cNvPr>
          <p:cNvPicPr>
            <a:picLocks noChangeAspect="1"/>
          </p:cNvPicPr>
          <p:nvPr/>
        </p:nvPicPr>
        <p:blipFill>
          <a:blip r:embed="rId9"/>
          <a:stretch>
            <a:fillRect/>
          </a:stretch>
        </p:blipFill>
        <p:spPr>
          <a:xfrm>
            <a:off x="2033483" y="1107073"/>
            <a:ext cx="10270271" cy="5182049"/>
          </a:xfrm>
          <a:prstGeom prst="rect">
            <a:avLst/>
          </a:prstGeom>
          <a:ln w="15875">
            <a:solidFill>
              <a:srgbClr val="7030A0"/>
            </a:solidFill>
          </a:ln>
        </p:spPr>
      </p:pic>
      <p:sp>
        <p:nvSpPr>
          <p:cNvPr id="3" name="TextBox 2">
            <a:extLst>
              <a:ext uri="{FF2B5EF4-FFF2-40B4-BE49-F238E27FC236}">
                <a16:creationId xmlns:a16="http://schemas.microsoft.com/office/drawing/2014/main" id="{0784D22D-01D5-ED97-6A12-E6E82B5C7806}"/>
              </a:ext>
            </a:extLst>
          </p:cNvPr>
          <p:cNvSpPr txBox="1"/>
          <p:nvPr/>
        </p:nvSpPr>
        <p:spPr>
          <a:xfrm>
            <a:off x="13692851" y="7939560"/>
            <a:ext cx="660458" cy="369332"/>
          </a:xfrm>
          <a:prstGeom prst="rect">
            <a:avLst/>
          </a:prstGeom>
          <a:noFill/>
        </p:spPr>
        <p:txBody>
          <a:bodyPr wrap="square" rtlCol="0">
            <a:spAutoFit/>
          </a:bodyPr>
          <a:lstStyle/>
          <a:p>
            <a:r>
              <a:rPr lang="en-IN" dirty="0"/>
              <a:t>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2B28D15-80B4-A98E-A744-6C7F5F3A8BC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608455F9-33ED-155F-7D5A-C4B20CB4C227}"/>
              </a:ext>
            </a:extLst>
          </p:cNvPr>
          <p:cNvSpPr/>
          <p:nvPr/>
        </p:nvSpPr>
        <p:spPr>
          <a:xfrm>
            <a:off x="704136" y="483989"/>
            <a:ext cx="7735729" cy="1073468"/>
          </a:xfrm>
          <a:prstGeom prst="rect">
            <a:avLst/>
          </a:prstGeom>
          <a:noFill/>
          <a:ln/>
        </p:spPr>
        <p:txBody>
          <a:bodyPr wrap="square" lIns="0" tIns="0" rIns="0" bIns="0" rtlCol="0" anchor="t"/>
          <a:lstStyle/>
          <a:p>
            <a:pPr marL="0" indent="0" algn="l">
              <a:lnSpc>
                <a:spcPts val="4050"/>
              </a:lnSpc>
              <a:buNone/>
            </a:pPr>
            <a:endParaRPr lang="en-US" sz="3600" dirty="0">
              <a:latin typeface="Arial Rounded MT Bold" panose="020F0704030504030204" pitchFamily="34" charset="0"/>
            </a:endParaRPr>
          </a:p>
        </p:txBody>
      </p:sp>
      <p:sp>
        <p:nvSpPr>
          <p:cNvPr id="15" name="Text 8">
            <a:extLst>
              <a:ext uri="{FF2B5EF4-FFF2-40B4-BE49-F238E27FC236}">
                <a16:creationId xmlns:a16="http://schemas.microsoft.com/office/drawing/2014/main" id="{6B17751D-9A75-737E-4E86-C319A02C58B3}"/>
              </a:ext>
            </a:extLst>
          </p:cNvPr>
          <p:cNvSpPr/>
          <p:nvPr/>
        </p:nvSpPr>
        <p:spPr>
          <a:xfrm>
            <a:off x="1364218" y="7103864"/>
            <a:ext cx="3294817" cy="258723"/>
          </a:xfrm>
          <a:prstGeom prst="rect">
            <a:avLst/>
          </a:prstGeom>
          <a:noFill/>
          <a:ln/>
        </p:spPr>
        <p:txBody>
          <a:bodyPr wrap="none" lIns="0" tIns="0" rIns="0" bIns="0" rtlCol="0" anchor="t"/>
          <a:lstStyle/>
          <a:p>
            <a:pPr marL="0" indent="0" algn="l">
              <a:lnSpc>
                <a:spcPts val="2000"/>
              </a:lnSpc>
              <a:buNone/>
            </a:pPr>
            <a:endParaRPr lang="en-US" dirty="0">
              <a:latin typeface="Arial Rounded MT Bold" panose="020F0704030504030204" pitchFamily="34" charset="0"/>
            </a:endParaRPr>
          </a:p>
        </p:txBody>
      </p:sp>
      <p:sp>
        <p:nvSpPr>
          <p:cNvPr id="16" name="Text 9">
            <a:extLst>
              <a:ext uri="{FF2B5EF4-FFF2-40B4-BE49-F238E27FC236}">
                <a16:creationId xmlns:a16="http://schemas.microsoft.com/office/drawing/2014/main" id="{23F03922-37E7-20E9-F172-36C645D78F4E}"/>
              </a:ext>
            </a:extLst>
          </p:cNvPr>
          <p:cNvSpPr/>
          <p:nvPr/>
        </p:nvSpPr>
        <p:spPr>
          <a:xfrm>
            <a:off x="1364218" y="7468195"/>
            <a:ext cx="7075646" cy="281702"/>
          </a:xfrm>
          <a:prstGeom prst="rect">
            <a:avLst/>
          </a:prstGeom>
          <a:noFill/>
          <a:ln/>
        </p:spPr>
        <p:txBody>
          <a:bodyPr wrap="none" lIns="0" tIns="0" rIns="0" bIns="0" rtlCol="0" anchor="t"/>
          <a:lstStyle/>
          <a:p>
            <a:pPr marL="0" indent="0" algn="l">
              <a:lnSpc>
                <a:spcPts val="2200"/>
              </a:lnSpc>
              <a:buNone/>
            </a:pPr>
            <a:endParaRPr lang="en-US" sz="1400" dirty="0">
              <a:latin typeface="Arial Rounded MT Bold" panose="020F0704030504030204" pitchFamily="34" charset="0"/>
            </a:endParaRPr>
          </a:p>
        </p:txBody>
      </p:sp>
      <p:sp>
        <p:nvSpPr>
          <p:cNvPr id="19" name="Rectangle 18">
            <a:extLst>
              <a:ext uri="{FF2B5EF4-FFF2-40B4-BE49-F238E27FC236}">
                <a16:creationId xmlns:a16="http://schemas.microsoft.com/office/drawing/2014/main" id="{7914F182-F72A-4FA1-9B22-C669904B7647}"/>
              </a:ext>
            </a:extLst>
          </p:cNvPr>
          <p:cNvSpPr/>
          <p:nvPr/>
        </p:nvSpPr>
        <p:spPr>
          <a:xfrm>
            <a:off x="277091" y="290040"/>
            <a:ext cx="13941949" cy="764952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760F73E8-58C2-C16D-547F-1738B9E049F9}"/>
              </a:ext>
            </a:extLst>
          </p:cNvPr>
          <p:cNvSpPr txBox="1"/>
          <p:nvPr/>
        </p:nvSpPr>
        <p:spPr>
          <a:xfrm>
            <a:off x="704136" y="744646"/>
            <a:ext cx="12815454" cy="1107996"/>
          </a:xfrm>
          <a:prstGeom prst="rect">
            <a:avLst/>
          </a:prstGeom>
          <a:noFill/>
        </p:spPr>
        <p:txBody>
          <a:bodyPr wrap="square">
            <a:spAutoFit/>
          </a:bodyPr>
          <a:lstStyle/>
          <a:p>
            <a:pPr>
              <a:buNone/>
            </a:pPr>
            <a:r>
              <a:rPr lang="en-IN" sz="4800" dirty="0">
                <a:latin typeface="Arial Rounded MT Bold" panose="020F0704030504030204" pitchFamily="34" charset="0"/>
              </a:rPr>
              <a:t>Wireframes 5– 6– 7 Verification </a:t>
            </a:r>
            <a:br>
              <a:rPr lang="en-IN" dirty="0">
                <a:latin typeface="Arial Rounded MT Bold" panose="020F0704030504030204" pitchFamily="34" charset="0"/>
              </a:rPr>
            </a:br>
            <a:endParaRPr lang="en-IN" dirty="0">
              <a:latin typeface="Arial Rounded MT Bold" panose="020F0704030504030204" pitchFamily="34" charset="0"/>
            </a:endParaRPr>
          </a:p>
        </p:txBody>
      </p:sp>
      <p:sp>
        <p:nvSpPr>
          <p:cNvPr id="6" name="TextBox 5">
            <a:extLst>
              <a:ext uri="{FF2B5EF4-FFF2-40B4-BE49-F238E27FC236}">
                <a16:creationId xmlns:a16="http://schemas.microsoft.com/office/drawing/2014/main" id="{491C2FFD-2A99-4F75-8D3B-D92B82F424A9}"/>
              </a:ext>
            </a:extLst>
          </p:cNvPr>
          <p:cNvSpPr txBox="1"/>
          <p:nvPr/>
        </p:nvSpPr>
        <p:spPr>
          <a:xfrm>
            <a:off x="1025236" y="1619610"/>
            <a:ext cx="11319164" cy="1477328"/>
          </a:xfrm>
          <a:prstGeom prst="rect">
            <a:avLst/>
          </a:prstGeom>
          <a:noFill/>
        </p:spPr>
        <p:txBody>
          <a:bodyPr wrap="square">
            <a:spAutoFit/>
          </a:bodyPr>
          <a:lstStyle/>
          <a:p>
            <a:pPr>
              <a:buNone/>
            </a:pPr>
            <a:r>
              <a:rPr lang="en-IN" dirty="0">
                <a:latin typeface="Arial Rounded MT Bold" panose="020F0704030504030204" pitchFamily="34" charset="0"/>
              </a:rPr>
              <a:t>Title: “Profile Verification”</a:t>
            </a:r>
            <a:br>
              <a:rPr lang="en-IN" dirty="0">
                <a:latin typeface="Arial Rounded MT Bold" panose="020F0704030504030204" pitchFamily="34" charset="0"/>
              </a:rPr>
            </a:br>
            <a:r>
              <a:rPr lang="en-IN" dirty="0">
                <a:latin typeface="Arial Rounded MT Bold" panose="020F0704030504030204" pitchFamily="34" charset="0"/>
              </a:rPr>
              <a:t>Content:</a:t>
            </a:r>
          </a:p>
          <a:p>
            <a:pPr>
              <a:buFont typeface="Arial" panose="020B0604020202020204" pitchFamily="34" charset="0"/>
              <a:buChar char="•"/>
            </a:pPr>
            <a:r>
              <a:rPr lang="en-IN" dirty="0">
                <a:latin typeface="Arial Rounded MT Bold" panose="020F0704030504030204" pitchFamily="34" charset="0"/>
              </a:rPr>
              <a:t>Wireframes for:</a:t>
            </a:r>
          </a:p>
          <a:p>
            <a:pPr marL="742950" lvl="1" indent="-285750">
              <a:buFont typeface="Arial" panose="020B0604020202020204" pitchFamily="34" charset="0"/>
              <a:buChar char="•"/>
            </a:pPr>
            <a:r>
              <a:rPr lang="en-IN" dirty="0">
                <a:latin typeface="Arial Rounded MT Bold" panose="020F0704030504030204" pitchFamily="34" charset="0"/>
              </a:rPr>
              <a:t>Step-by-step Verification Process</a:t>
            </a:r>
          </a:p>
          <a:p>
            <a:pPr marL="742950" lvl="1" indent="-285750">
              <a:buFont typeface="Arial" panose="020B0604020202020204" pitchFamily="34" charset="0"/>
              <a:buChar char="•"/>
            </a:pPr>
            <a:r>
              <a:rPr lang="en-IN" dirty="0">
                <a:latin typeface="Arial Rounded MT Bold" panose="020F0704030504030204" pitchFamily="34" charset="0"/>
              </a:rPr>
              <a:t>Highlight: Trust Score Bar</a:t>
            </a:r>
          </a:p>
        </p:txBody>
      </p:sp>
      <p:pic>
        <p:nvPicPr>
          <p:cNvPr id="2" name="Picture 1">
            <a:extLst>
              <a:ext uri="{FF2B5EF4-FFF2-40B4-BE49-F238E27FC236}">
                <a16:creationId xmlns:a16="http://schemas.microsoft.com/office/drawing/2014/main" id="{22AE9394-A16F-5879-7CA9-C1D14B75002B}"/>
              </a:ext>
            </a:extLst>
          </p:cNvPr>
          <p:cNvPicPr>
            <a:picLocks noChangeAspect="1"/>
          </p:cNvPicPr>
          <p:nvPr/>
        </p:nvPicPr>
        <p:blipFill>
          <a:blip r:embed="rId3"/>
          <a:stretch>
            <a:fillRect/>
          </a:stretch>
        </p:blipFill>
        <p:spPr>
          <a:xfrm>
            <a:off x="1130300" y="3223142"/>
            <a:ext cx="2895600" cy="4400550"/>
          </a:xfrm>
          <a:prstGeom prst="rect">
            <a:avLst/>
          </a:prstGeom>
          <a:ln w="15875">
            <a:solidFill>
              <a:srgbClr val="7030A0"/>
            </a:solidFill>
          </a:ln>
        </p:spPr>
      </p:pic>
      <p:pic>
        <p:nvPicPr>
          <p:cNvPr id="5" name="Picture 4">
            <a:extLst>
              <a:ext uri="{FF2B5EF4-FFF2-40B4-BE49-F238E27FC236}">
                <a16:creationId xmlns:a16="http://schemas.microsoft.com/office/drawing/2014/main" id="{7F1A14B0-459E-3791-6901-56421FA1F7C1}"/>
              </a:ext>
            </a:extLst>
          </p:cNvPr>
          <p:cNvPicPr>
            <a:picLocks noChangeAspect="1"/>
          </p:cNvPicPr>
          <p:nvPr/>
        </p:nvPicPr>
        <p:blipFill>
          <a:blip r:embed="rId4"/>
          <a:stretch>
            <a:fillRect/>
          </a:stretch>
        </p:blipFill>
        <p:spPr>
          <a:xfrm>
            <a:off x="4851400" y="3273942"/>
            <a:ext cx="2901950" cy="4349750"/>
          </a:xfrm>
          <a:prstGeom prst="rect">
            <a:avLst/>
          </a:prstGeom>
          <a:ln w="15875">
            <a:solidFill>
              <a:srgbClr val="7030A0"/>
            </a:solidFill>
          </a:ln>
        </p:spPr>
      </p:pic>
      <p:pic>
        <p:nvPicPr>
          <p:cNvPr id="10" name="Picture 9">
            <a:extLst>
              <a:ext uri="{FF2B5EF4-FFF2-40B4-BE49-F238E27FC236}">
                <a16:creationId xmlns:a16="http://schemas.microsoft.com/office/drawing/2014/main" id="{4E092C02-1D9D-4255-3A86-80671620CB8D}"/>
              </a:ext>
            </a:extLst>
          </p:cNvPr>
          <p:cNvPicPr>
            <a:picLocks noChangeAspect="1"/>
          </p:cNvPicPr>
          <p:nvPr/>
        </p:nvPicPr>
        <p:blipFill>
          <a:blip r:embed="rId5"/>
          <a:stretch>
            <a:fillRect/>
          </a:stretch>
        </p:blipFill>
        <p:spPr>
          <a:xfrm>
            <a:off x="8952923" y="3273942"/>
            <a:ext cx="2959100" cy="4387850"/>
          </a:xfrm>
          <a:prstGeom prst="rect">
            <a:avLst/>
          </a:prstGeom>
          <a:ln w="15875">
            <a:solidFill>
              <a:srgbClr val="7030A0"/>
            </a:solidFill>
          </a:ln>
        </p:spPr>
      </p:pic>
      <p:sp>
        <p:nvSpPr>
          <p:cNvPr id="7" name="TextBox 6">
            <a:extLst>
              <a:ext uri="{FF2B5EF4-FFF2-40B4-BE49-F238E27FC236}">
                <a16:creationId xmlns:a16="http://schemas.microsoft.com/office/drawing/2014/main" id="{5B351F6E-EAE9-5BBB-7E39-F6CBBEF67BB3}"/>
              </a:ext>
            </a:extLst>
          </p:cNvPr>
          <p:cNvSpPr txBox="1"/>
          <p:nvPr/>
        </p:nvSpPr>
        <p:spPr>
          <a:xfrm>
            <a:off x="13692851" y="7939560"/>
            <a:ext cx="660458" cy="369332"/>
          </a:xfrm>
          <a:prstGeom prst="rect">
            <a:avLst/>
          </a:prstGeom>
          <a:noFill/>
        </p:spPr>
        <p:txBody>
          <a:bodyPr wrap="square" rtlCol="0">
            <a:spAutoFit/>
          </a:bodyPr>
          <a:lstStyle/>
          <a:p>
            <a:r>
              <a:rPr lang="en-IN" dirty="0"/>
              <a:t>21</a:t>
            </a:r>
          </a:p>
        </p:txBody>
      </p:sp>
    </p:spTree>
    <p:extLst>
      <p:ext uri="{BB962C8B-B14F-4D97-AF65-F5344CB8AC3E}">
        <p14:creationId xmlns:p14="http://schemas.microsoft.com/office/powerpoint/2010/main" val="4094387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7836E45-4E98-6792-B3B4-1A9B6FDA6521}"/>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1369B130-DD61-7C7C-140A-45D275A0138D}"/>
              </a:ext>
            </a:extLst>
          </p:cNvPr>
          <p:cNvSpPr/>
          <p:nvPr/>
        </p:nvSpPr>
        <p:spPr>
          <a:xfrm>
            <a:off x="704136" y="483989"/>
            <a:ext cx="7735729" cy="1073468"/>
          </a:xfrm>
          <a:prstGeom prst="rect">
            <a:avLst/>
          </a:prstGeom>
          <a:noFill/>
          <a:ln/>
        </p:spPr>
        <p:txBody>
          <a:bodyPr wrap="square" lIns="0" tIns="0" rIns="0" bIns="0" rtlCol="0" anchor="t"/>
          <a:lstStyle/>
          <a:p>
            <a:pPr marL="0" indent="0" algn="l">
              <a:lnSpc>
                <a:spcPts val="4050"/>
              </a:lnSpc>
              <a:buNone/>
            </a:pPr>
            <a:endParaRPr lang="en-US" sz="3600" dirty="0">
              <a:latin typeface="Arial Rounded MT Bold" panose="020F0704030504030204" pitchFamily="34" charset="0"/>
            </a:endParaRPr>
          </a:p>
        </p:txBody>
      </p:sp>
      <p:sp>
        <p:nvSpPr>
          <p:cNvPr id="15" name="Text 8">
            <a:extLst>
              <a:ext uri="{FF2B5EF4-FFF2-40B4-BE49-F238E27FC236}">
                <a16:creationId xmlns:a16="http://schemas.microsoft.com/office/drawing/2014/main" id="{0E1D52FD-E5CD-4066-3107-39B14FE68F78}"/>
              </a:ext>
            </a:extLst>
          </p:cNvPr>
          <p:cNvSpPr/>
          <p:nvPr/>
        </p:nvSpPr>
        <p:spPr>
          <a:xfrm>
            <a:off x="1364218" y="7103864"/>
            <a:ext cx="3294817" cy="258723"/>
          </a:xfrm>
          <a:prstGeom prst="rect">
            <a:avLst/>
          </a:prstGeom>
          <a:noFill/>
          <a:ln/>
        </p:spPr>
        <p:txBody>
          <a:bodyPr wrap="none" lIns="0" tIns="0" rIns="0" bIns="0" rtlCol="0" anchor="t"/>
          <a:lstStyle/>
          <a:p>
            <a:pPr marL="0" indent="0" algn="l">
              <a:lnSpc>
                <a:spcPts val="2000"/>
              </a:lnSpc>
              <a:buNone/>
            </a:pPr>
            <a:endParaRPr lang="en-US" dirty="0">
              <a:latin typeface="Arial Rounded MT Bold" panose="020F0704030504030204" pitchFamily="34" charset="0"/>
            </a:endParaRPr>
          </a:p>
        </p:txBody>
      </p:sp>
      <p:sp>
        <p:nvSpPr>
          <p:cNvPr id="16" name="Text 9">
            <a:extLst>
              <a:ext uri="{FF2B5EF4-FFF2-40B4-BE49-F238E27FC236}">
                <a16:creationId xmlns:a16="http://schemas.microsoft.com/office/drawing/2014/main" id="{23592437-67F2-3398-63BA-6D4EDE82B94E}"/>
              </a:ext>
            </a:extLst>
          </p:cNvPr>
          <p:cNvSpPr/>
          <p:nvPr/>
        </p:nvSpPr>
        <p:spPr>
          <a:xfrm>
            <a:off x="1364218" y="7468195"/>
            <a:ext cx="7075646" cy="281702"/>
          </a:xfrm>
          <a:prstGeom prst="rect">
            <a:avLst/>
          </a:prstGeom>
          <a:noFill/>
          <a:ln/>
        </p:spPr>
        <p:txBody>
          <a:bodyPr wrap="none" lIns="0" tIns="0" rIns="0" bIns="0" rtlCol="0" anchor="t"/>
          <a:lstStyle/>
          <a:p>
            <a:pPr marL="0" indent="0" algn="l">
              <a:lnSpc>
                <a:spcPts val="2200"/>
              </a:lnSpc>
              <a:buNone/>
            </a:pPr>
            <a:endParaRPr lang="en-US" sz="1400" dirty="0">
              <a:latin typeface="Arial Rounded MT Bold" panose="020F0704030504030204" pitchFamily="34" charset="0"/>
            </a:endParaRPr>
          </a:p>
        </p:txBody>
      </p:sp>
      <p:sp>
        <p:nvSpPr>
          <p:cNvPr id="19" name="Rectangle 18">
            <a:extLst>
              <a:ext uri="{FF2B5EF4-FFF2-40B4-BE49-F238E27FC236}">
                <a16:creationId xmlns:a16="http://schemas.microsoft.com/office/drawing/2014/main" id="{7A3990A9-8F7F-D0A7-1EB5-0730F9CD9A7E}"/>
              </a:ext>
            </a:extLst>
          </p:cNvPr>
          <p:cNvSpPr/>
          <p:nvPr/>
        </p:nvSpPr>
        <p:spPr>
          <a:xfrm>
            <a:off x="277091" y="290040"/>
            <a:ext cx="13941949" cy="764952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919DA8C3-CCD7-B6D0-CE4F-B4228AE63C48}"/>
              </a:ext>
            </a:extLst>
          </p:cNvPr>
          <p:cNvSpPr txBox="1"/>
          <p:nvPr/>
        </p:nvSpPr>
        <p:spPr>
          <a:xfrm>
            <a:off x="704136" y="642064"/>
            <a:ext cx="12249864" cy="1107996"/>
          </a:xfrm>
          <a:prstGeom prst="rect">
            <a:avLst/>
          </a:prstGeom>
          <a:noFill/>
        </p:spPr>
        <p:txBody>
          <a:bodyPr wrap="square">
            <a:spAutoFit/>
          </a:bodyPr>
          <a:lstStyle/>
          <a:p>
            <a:pPr>
              <a:buNone/>
            </a:pPr>
            <a:r>
              <a:rPr lang="en-IN" sz="4800" dirty="0">
                <a:latin typeface="Arial Rounded MT Bold" panose="020F0704030504030204" pitchFamily="34" charset="0"/>
              </a:rPr>
              <a:t>Wireframe 8 – 9 – Match Feed &amp; Chat</a:t>
            </a:r>
            <a:br>
              <a:rPr lang="en-IN" dirty="0">
                <a:latin typeface="Arial Rounded MT Bold" panose="020F0704030504030204" pitchFamily="34" charset="0"/>
              </a:rPr>
            </a:br>
            <a:endParaRPr lang="en-IN" dirty="0">
              <a:latin typeface="Arial Rounded MT Bold" panose="020F0704030504030204" pitchFamily="34" charset="0"/>
            </a:endParaRPr>
          </a:p>
        </p:txBody>
      </p:sp>
      <p:sp>
        <p:nvSpPr>
          <p:cNvPr id="6" name="TextBox 5">
            <a:extLst>
              <a:ext uri="{FF2B5EF4-FFF2-40B4-BE49-F238E27FC236}">
                <a16:creationId xmlns:a16="http://schemas.microsoft.com/office/drawing/2014/main" id="{4919FA02-8947-2611-1DD4-6D30453A5E9D}"/>
              </a:ext>
            </a:extLst>
          </p:cNvPr>
          <p:cNvSpPr txBox="1"/>
          <p:nvPr/>
        </p:nvSpPr>
        <p:spPr>
          <a:xfrm>
            <a:off x="828826" y="1557457"/>
            <a:ext cx="10268664" cy="1200329"/>
          </a:xfrm>
          <a:prstGeom prst="rect">
            <a:avLst/>
          </a:prstGeom>
          <a:noFill/>
        </p:spPr>
        <p:txBody>
          <a:bodyPr wrap="square">
            <a:spAutoFit/>
          </a:bodyPr>
          <a:lstStyle/>
          <a:p>
            <a:pPr>
              <a:buNone/>
            </a:pPr>
            <a:r>
              <a:rPr lang="en-IN" dirty="0">
                <a:latin typeface="Arial Rounded MT Bold" panose="020F0704030504030204" pitchFamily="34" charset="0"/>
              </a:rPr>
              <a:t>Title: “Daily Matches &amp; Conversations”</a:t>
            </a:r>
            <a:br>
              <a:rPr lang="en-IN" dirty="0">
                <a:latin typeface="Arial Rounded MT Bold" panose="020F0704030504030204" pitchFamily="34" charset="0"/>
              </a:rPr>
            </a:br>
            <a:r>
              <a:rPr lang="en-IN" dirty="0">
                <a:latin typeface="Arial Rounded MT Bold" panose="020F0704030504030204" pitchFamily="34" charset="0"/>
              </a:rPr>
              <a:t>Content:</a:t>
            </a:r>
          </a:p>
          <a:p>
            <a:pPr>
              <a:buFont typeface="Arial" panose="020B0604020202020204" pitchFamily="34" charset="0"/>
              <a:buChar char="•"/>
            </a:pPr>
            <a:r>
              <a:rPr lang="en-IN" dirty="0">
                <a:latin typeface="Arial Rounded MT Bold" panose="020F0704030504030204" pitchFamily="34" charset="0"/>
              </a:rPr>
              <a:t>Wireframe: Match card feed</a:t>
            </a:r>
          </a:p>
          <a:p>
            <a:pPr>
              <a:buFont typeface="Arial" panose="020B0604020202020204" pitchFamily="34" charset="0"/>
              <a:buChar char="•"/>
            </a:pPr>
            <a:r>
              <a:rPr lang="en-IN" dirty="0">
                <a:latin typeface="Arial Rounded MT Bold" panose="020F0704030504030204" pitchFamily="34" charset="0"/>
              </a:rPr>
              <a:t>Wireframe: Chat UI with XP, streaks</a:t>
            </a:r>
          </a:p>
        </p:txBody>
      </p:sp>
      <p:sp>
        <p:nvSpPr>
          <p:cNvPr id="8" name="TextBox 7">
            <a:extLst>
              <a:ext uri="{FF2B5EF4-FFF2-40B4-BE49-F238E27FC236}">
                <a16:creationId xmlns:a16="http://schemas.microsoft.com/office/drawing/2014/main" id="{F06B8F52-680D-17C1-433B-0DDB96C214C4}"/>
              </a:ext>
            </a:extLst>
          </p:cNvPr>
          <p:cNvSpPr txBox="1"/>
          <p:nvPr/>
        </p:nvSpPr>
        <p:spPr>
          <a:xfrm>
            <a:off x="1819221" y="7402870"/>
            <a:ext cx="12399819" cy="369332"/>
          </a:xfrm>
          <a:prstGeom prst="rect">
            <a:avLst/>
          </a:prstGeom>
          <a:noFill/>
        </p:spPr>
        <p:txBody>
          <a:bodyPr wrap="square">
            <a:spAutoFit/>
          </a:bodyPr>
          <a:lstStyle/>
          <a:p>
            <a:r>
              <a:rPr lang="en-IN" dirty="0">
                <a:latin typeface="Arial Rounded MT Bold" panose="020F0704030504030204" pitchFamily="34" charset="0"/>
              </a:rPr>
              <a:t>Caption: “Core value delivery happens here — meaningful conversation over mindless swipes.”</a:t>
            </a:r>
          </a:p>
        </p:txBody>
      </p:sp>
      <p:pic>
        <p:nvPicPr>
          <p:cNvPr id="9" name="Picture 8">
            <a:extLst>
              <a:ext uri="{FF2B5EF4-FFF2-40B4-BE49-F238E27FC236}">
                <a16:creationId xmlns:a16="http://schemas.microsoft.com/office/drawing/2014/main" id="{639BAC92-DC8C-0B0E-449D-035B4BE73BB0}"/>
              </a:ext>
            </a:extLst>
          </p:cNvPr>
          <p:cNvPicPr>
            <a:picLocks noChangeAspect="1"/>
          </p:cNvPicPr>
          <p:nvPr/>
        </p:nvPicPr>
        <p:blipFill>
          <a:blip r:embed="rId3"/>
          <a:srcRect l="11310" r="24674"/>
          <a:stretch>
            <a:fillRect/>
          </a:stretch>
        </p:blipFill>
        <p:spPr>
          <a:xfrm>
            <a:off x="2241969" y="2857828"/>
            <a:ext cx="2660072" cy="4445000"/>
          </a:xfrm>
          <a:prstGeom prst="rect">
            <a:avLst/>
          </a:prstGeom>
          <a:ln w="15875">
            <a:solidFill>
              <a:srgbClr val="7030A0"/>
            </a:solidFill>
          </a:ln>
        </p:spPr>
      </p:pic>
      <p:pic>
        <p:nvPicPr>
          <p:cNvPr id="10" name="Picture 9">
            <a:extLst>
              <a:ext uri="{FF2B5EF4-FFF2-40B4-BE49-F238E27FC236}">
                <a16:creationId xmlns:a16="http://schemas.microsoft.com/office/drawing/2014/main" id="{712A323B-28BF-36F2-624A-E63F6A96857E}"/>
              </a:ext>
            </a:extLst>
          </p:cNvPr>
          <p:cNvPicPr>
            <a:picLocks noChangeAspect="1"/>
          </p:cNvPicPr>
          <p:nvPr/>
        </p:nvPicPr>
        <p:blipFill>
          <a:blip r:embed="rId4"/>
          <a:stretch>
            <a:fillRect/>
          </a:stretch>
        </p:blipFill>
        <p:spPr>
          <a:xfrm>
            <a:off x="7312548" y="3659872"/>
            <a:ext cx="5114795" cy="2541905"/>
          </a:xfrm>
          <a:prstGeom prst="rect">
            <a:avLst/>
          </a:prstGeom>
          <a:ln w="15875">
            <a:solidFill>
              <a:srgbClr val="7030A0"/>
            </a:solidFill>
          </a:ln>
        </p:spPr>
      </p:pic>
      <p:sp>
        <p:nvSpPr>
          <p:cNvPr id="5" name="TextBox 4">
            <a:extLst>
              <a:ext uri="{FF2B5EF4-FFF2-40B4-BE49-F238E27FC236}">
                <a16:creationId xmlns:a16="http://schemas.microsoft.com/office/drawing/2014/main" id="{45790D79-7AE6-417B-2A96-DBA079603E86}"/>
              </a:ext>
            </a:extLst>
          </p:cNvPr>
          <p:cNvSpPr txBox="1"/>
          <p:nvPr/>
        </p:nvSpPr>
        <p:spPr>
          <a:xfrm>
            <a:off x="12624415" y="7443153"/>
            <a:ext cx="6801009" cy="369332"/>
          </a:xfrm>
          <a:prstGeom prst="rect">
            <a:avLst/>
          </a:prstGeom>
          <a:noFill/>
        </p:spPr>
        <p:txBody>
          <a:bodyPr wrap="square">
            <a:spAutoFit/>
          </a:bodyPr>
          <a:lstStyle/>
          <a:p>
            <a:r>
              <a:rPr lang="en-IN" dirty="0" err="1">
                <a:hlinkClick r:id="rId5"/>
              </a:rPr>
              <a:t>LuvNimbus</a:t>
            </a:r>
            <a:endParaRPr lang="en-IN" dirty="0"/>
          </a:p>
        </p:txBody>
      </p:sp>
      <p:sp>
        <p:nvSpPr>
          <p:cNvPr id="2" name="TextBox 1">
            <a:extLst>
              <a:ext uri="{FF2B5EF4-FFF2-40B4-BE49-F238E27FC236}">
                <a16:creationId xmlns:a16="http://schemas.microsoft.com/office/drawing/2014/main" id="{9C8E49B8-35A0-4AC2-1289-B31F7A4A0DB4}"/>
              </a:ext>
            </a:extLst>
          </p:cNvPr>
          <p:cNvSpPr txBox="1"/>
          <p:nvPr/>
        </p:nvSpPr>
        <p:spPr>
          <a:xfrm>
            <a:off x="13692851" y="7939560"/>
            <a:ext cx="660458" cy="369332"/>
          </a:xfrm>
          <a:prstGeom prst="rect">
            <a:avLst/>
          </a:prstGeom>
          <a:noFill/>
        </p:spPr>
        <p:txBody>
          <a:bodyPr wrap="square" rtlCol="0">
            <a:spAutoFit/>
          </a:bodyPr>
          <a:lstStyle/>
          <a:p>
            <a:r>
              <a:rPr lang="en-IN" dirty="0"/>
              <a:t>22</a:t>
            </a:r>
          </a:p>
        </p:txBody>
      </p:sp>
    </p:spTree>
    <p:extLst>
      <p:ext uri="{BB962C8B-B14F-4D97-AF65-F5344CB8AC3E}">
        <p14:creationId xmlns:p14="http://schemas.microsoft.com/office/powerpoint/2010/main" val="379533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name="Slide 11">
    <p:spTree>
      <p:nvGrpSpPr>
        <p:cNvPr id="1" name=""/>
        <p:cNvGrpSpPr/>
        <p:nvPr/>
      </p:nvGrpSpPr>
      <p:grpSpPr>
        <a:xfrm>
          <a:off x="0" y="0"/>
          <a:ext cx="0" cy="0"/>
          <a:chOff x="0" y="0"/>
          <a:chExt cx="0" cy="0"/>
        </a:xfrm>
      </p:grpSpPr>
      <p:sp>
        <p:nvSpPr>
          <p:cNvPr id="2" name="Text 0"/>
          <p:cNvSpPr/>
          <p:nvPr/>
        </p:nvSpPr>
        <p:spPr>
          <a:xfrm>
            <a:off x="837724" y="997029"/>
            <a:ext cx="9531787" cy="661630"/>
          </a:xfrm>
          <a:prstGeom prst="rect">
            <a:avLst/>
          </a:prstGeom>
          <a:noFill/>
          <a:ln/>
        </p:spPr>
        <p:txBody>
          <a:bodyPr wrap="none" lIns="0" tIns="0" rIns="0" bIns="0" rtlCol="0" anchor="t"/>
          <a:lstStyle/>
          <a:p>
            <a:pPr marL="0" indent="0" algn="l">
              <a:lnSpc>
                <a:spcPts val="4850"/>
              </a:lnSpc>
              <a:buNone/>
            </a:pPr>
            <a:r>
              <a:rPr lang="en-US" sz="4000" dirty="0">
                <a:solidFill>
                  <a:srgbClr val="371A2D"/>
                </a:solidFill>
                <a:latin typeface="Arial Rounded MT Bold" panose="020F0704030504030204" pitchFamily="34" charset="0"/>
                <a:ea typeface="Noto Serif HK Semi Bold" pitchFamily="34" charset="-122"/>
                <a:cs typeface="Noto Serif HK Semi Bold" pitchFamily="34" charset="-120"/>
              </a:rPr>
              <a:t>User Experience Flow at a Glance </a:t>
            </a:r>
            <a:r>
              <a:rPr lang="en-US" sz="400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4000" dirty="0">
              <a:latin typeface="Arial Rounded MT Bold" panose="020F0704030504030204" pitchFamily="34" charset="0"/>
            </a:endParaRPr>
          </a:p>
        </p:txBody>
      </p:sp>
      <p:sp>
        <p:nvSpPr>
          <p:cNvPr id="3" name="Text 1"/>
          <p:cNvSpPr/>
          <p:nvPr/>
        </p:nvSpPr>
        <p:spPr>
          <a:xfrm>
            <a:off x="837724" y="1825527"/>
            <a:ext cx="12954952" cy="1340168"/>
          </a:xfrm>
          <a:prstGeom prst="rect">
            <a:avLst/>
          </a:prstGeom>
          <a:noFill/>
          <a:ln/>
        </p:spPr>
        <p:txBody>
          <a:bodyPr wrap="square" lIns="0" tIns="0" rIns="0" bIns="0" rtlCol="0" anchor="t"/>
          <a:lstStyle/>
          <a:p>
            <a:pPr marL="0" indent="0" algn="l">
              <a:lnSpc>
                <a:spcPts val="2600"/>
              </a:lnSpc>
              <a:buNone/>
            </a:pPr>
            <a:r>
              <a:rPr lang="en-US" dirty="0">
                <a:solidFill>
                  <a:srgbClr val="432338"/>
                </a:solidFill>
                <a:latin typeface="Arial Rounded MT Bold" panose="020F0704030504030204" pitchFamily="34" charset="0"/>
                <a:ea typeface="Source Sans Pro" pitchFamily="34" charset="-122"/>
                <a:cs typeface="Source Sans Pro" pitchFamily="34" charset="-120"/>
              </a:rPr>
              <a:t>The LuvNimbus user journey is designed to be intuitive and engaging, guiding users seamlessly from their first interaction to meaningful conversations. It begins with an inviting splash screen, leading to a straightforward login/signup process. Comprehensive onboarding ensures profiles are rich and verified. Users then receive daily curated matches, can express interest, confirm a match, and finally, start chatting within an interface that integrates XP and a ghosting meter to encourage healthy interaction. Our goal is a delightful and trust-filled experience at every step.</a:t>
            </a:r>
            <a:endParaRPr lang="en-US" dirty="0">
              <a:latin typeface="Arial Rounded MT Bold" panose="020F0704030504030204" pitchFamily="34" charset="0"/>
            </a:endParaRPr>
          </a:p>
        </p:txBody>
      </p:sp>
      <p:sp>
        <p:nvSpPr>
          <p:cNvPr id="4" name="Shape 2"/>
          <p:cNvSpPr/>
          <p:nvPr/>
        </p:nvSpPr>
        <p:spPr>
          <a:xfrm>
            <a:off x="837724" y="3967401"/>
            <a:ext cx="6398895" cy="209431"/>
          </a:xfrm>
          <a:prstGeom prst="roundRect">
            <a:avLst>
              <a:gd name="adj" fmla="val 42005"/>
            </a:avLst>
          </a:prstGeom>
          <a:solidFill>
            <a:srgbClr val="F9D2EB"/>
          </a:solidFill>
          <a:ln w="7620">
            <a:solidFill>
              <a:srgbClr val="DFB8D1"/>
            </a:solidFill>
            <a:prstDash val="solid"/>
          </a:ln>
        </p:spPr>
      </p:sp>
      <p:sp>
        <p:nvSpPr>
          <p:cNvPr id="5" name="Text 3"/>
          <p:cNvSpPr/>
          <p:nvPr/>
        </p:nvSpPr>
        <p:spPr>
          <a:xfrm>
            <a:off x="1047155" y="4386263"/>
            <a:ext cx="2464118" cy="308015"/>
          </a:xfrm>
          <a:prstGeom prst="rect">
            <a:avLst/>
          </a:prstGeom>
          <a:noFill/>
          <a:ln/>
        </p:spPr>
        <p:txBody>
          <a:bodyPr wrap="none" lIns="0" tIns="0" rIns="0" bIns="0" rtlCol="0" anchor="t"/>
          <a:lstStyle/>
          <a:p>
            <a:pPr marL="0" indent="0" algn="l">
              <a:lnSpc>
                <a:spcPts val="2400"/>
              </a:lnSpc>
              <a:buNone/>
            </a:pPr>
            <a:r>
              <a:rPr lang="en-US" sz="2000" dirty="0">
                <a:solidFill>
                  <a:srgbClr val="432338"/>
                </a:solidFill>
                <a:latin typeface="Arial Rounded MT Bold" panose="020F0704030504030204" pitchFamily="34" charset="0"/>
                <a:ea typeface="Noto Serif HK Semi Bold" pitchFamily="34" charset="-122"/>
                <a:cs typeface="Noto Serif HK Semi Bold" pitchFamily="34" charset="-120"/>
              </a:rPr>
              <a:t>1. Onboarding</a:t>
            </a:r>
            <a:endParaRPr lang="en-US" sz="2000" dirty="0">
              <a:latin typeface="Arial Rounded MT Bold" panose="020F0704030504030204" pitchFamily="34" charset="0"/>
            </a:endParaRPr>
          </a:p>
        </p:txBody>
      </p:sp>
      <p:sp>
        <p:nvSpPr>
          <p:cNvPr id="6" name="Text 4"/>
          <p:cNvSpPr/>
          <p:nvPr/>
        </p:nvSpPr>
        <p:spPr>
          <a:xfrm>
            <a:off x="1047155" y="4819888"/>
            <a:ext cx="5980033" cy="335042"/>
          </a:xfrm>
          <a:prstGeom prst="rect">
            <a:avLst/>
          </a:prstGeom>
          <a:noFill/>
          <a:ln/>
        </p:spPr>
        <p:txBody>
          <a:bodyPr wrap="none" lIns="0" tIns="0" rIns="0" bIns="0" rtlCol="0" anchor="t"/>
          <a:lstStyle/>
          <a:p>
            <a:pPr marL="0" indent="0" algn="l">
              <a:lnSpc>
                <a:spcPts val="2600"/>
              </a:lnSpc>
              <a:buNone/>
            </a:pPr>
            <a:r>
              <a:rPr lang="en-US" dirty="0">
                <a:solidFill>
                  <a:srgbClr val="432338"/>
                </a:solidFill>
                <a:latin typeface="Arial Rounded MT Bold" panose="020F0704030504030204" pitchFamily="34" charset="0"/>
                <a:ea typeface="Source Sans Pro" pitchFamily="34" charset="-122"/>
                <a:cs typeface="Source Sans Pro" pitchFamily="34" charset="-120"/>
              </a:rPr>
              <a:t>Splash → Login/Signup → Photos, Info, Verification</a:t>
            </a:r>
            <a:endParaRPr lang="en-US" dirty="0">
              <a:latin typeface="Arial Rounded MT Bold" panose="020F0704030504030204" pitchFamily="34" charset="0"/>
            </a:endParaRPr>
          </a:p>
        </p:txBody>
      </p:sp>
      <p:sp>
        <p:nvSpPr>
          <p:cNvPr id="7" name="Shape 5"/>
          <p:cNvSpPr/>
          <p:nvPr/>
        </p:nvSpPr>
        <p:spPr>
          <a:xfrm>
            <a:off x="7393662" y="3752314"/>
            <a:ext cx="6399014" cy="209431"/>
          </a:xfrm>
          <a:prstGeom prst="roundRect">
            <a:avLst>
              <a:gd name="adj" fmla="val 42005"/>
            </a:avLst>
          </a:prstGeom>
          <a:solidFill>
            <a:srgbClr val="F9D2EB"/>
          </a:solidFill>
          <a:ln w="7620">
            <a:solidFill>
              <a:srgbClr val="DFB8D1"/>
            </a:solidFill>
            <a:prstDash val="solid"/>
          </a:ln>
        </p:spPr>
        <p:txBody>
          <a:bodyPr/>
          <a:lstStyle/>
          <a:p>
            <a:endParaRPr lang="en-IN" dirty="0">
              <a:latin typeface="Arial Rounded MT Bold" panose="020F0704030504030204" pitchFamily="34" charset="0"/>
            </a:endParaRPr>
          </a:p>
        </p:txBody>
      </p:sp>
      <p:sp>
        <p:nvSpPr>
          <p:cNvPr id="8" name="Text 6"/>
          <p:cNvSpPr/>
          <p:nvPr/>
        </p:nvSpPr>
        <p:spPr>
          <a:xfrm>
            <a:off x="7603093" y="4072176"/>
            <a:ext cx="2464118" cy="308015"/>
          </a:xfrm>
          <a:prstGeom prst="rect">
            <a:avLst/>
          </a:prstGeom>
          <a:noFill/>
          <a:ln/>
        </p:spPr>
        <p:txBody>
          <a:bodyPr wrap="none" lIns="0" tIns="0" rIns="0" bIns="0" rtlCol="0" anchor="t"/>
          <a:lstStyle/>
          <a:p>
            <a:pPr marL="0" indent="0" algn="l">
              <a:lnSpc>
                <a:spcPts val="2400"/>
              </a:lnSpc>
              <a:buNone/>
            </a:pPr>
            <a:r>
              <a:rPr lang="en-US" sz="2000" dirty="0">
                <a:solidFill>
                  <a:srgbClr val="432338"/>
                </a:solidFill>
                <a:latin typeface="Arial Rounded MT Bold" panose="020F0704030504030204" pitchFamily="34" charset="0"/>
                <a:ea typeface="Noto Serif HK Semi Bold" pitchFamily="34" charset="-122"/>
                <a:cs typeface="Noto Serif HK Semi Bold" pitchFamily="34" charset="-120"/>
              </a:rPr>
              <a:t>2. Daily Match</a:t>
            </a:r>
            <a:endParaRPr lang="en-US" sz="2000" dirty="0">
              <a:latin typeface="Arial Rounded MT Bold" panose="020F0704030504030204" pitchFamily="34" charset="0"/>
            </a:endParaRPr>
          </a:p>
        </p:txBody>
      </p:sp>
      <p:sp>
        <p:nvSpPr>
          <p:cNvPr id="9" name="Text 7"/>
          <p:cNvSpPr/>
          <p:nvPr/>
        </p:nvSpPr>
        <p:spPr>
          <a:xfrm>
            <a:off x="7603093" y="4505801"/>
            <a:ext cx="5980152" cy="335042"/>
          </a:xfrm>
          <a:prstGeom prst="rect">
            <a:avLst/>
          </a:prstGeom>
          <a:noFill/>
          <a:ln/>
        </p:spPr>
        <p:txBody>
          <a:bodyPr wrap="none" lIns="0" tIns="0" rIns="0" bIns="0" rtlCol="0" anchor="t"/>
          <a:lstStyle/>
          <a:p>
            <a:pPr marL="0" indent="0" algn="l">
              <a:lnSpc>
                <a:spcPts val="2600"/>
              </a:lnSpc>
              <a:buNone/>
            </a:pPr>
            <a:r>
              <a:rPr lang="en-US" dirty="0">
                <a:solidFill>
                  <a:srgbClr val="432338"/>
                </a:solidFill>
                <a:latin typeface="Arial Rounded MT Bold" panose="020F0704030504030204" pitchFamily="34" charset="0"/>
                <a:ea typeface="Source Sans Pro" pitchFamily="34" charset="-122"/>
                <a:cs typeface="Source Sans Pro" pitchFamily="34" charset="-120"/>
              </a:rPr>
              <a:t>Receive curated matches daily</a:t>
            </a:r>
            <a:endParaRPr lang="en-US" dirty="0">
              <a:latin typeface="Arial Rounded MT Bold" panose="020F0704030504030204" pitchFamily="34" charset="0"/>
            </a:endParaRPr>
          </a:p>
        </p:txBody>
      </p:sp>
      <p:sp>
        <p:nvSpPr>
          <p:cNvPr id="10" name="Shape 8"/>
          <p:cNvSpPr/>
          <p:nvPr/>
        </p:nvSpPr>
        <p:spPr>
          <a:xfrm>
            <a:off x="837724" y="5835491"/>
            <a:ext cx="6398895" cy="209431"/>
          </a:xfrm>
          <a:prstGeom prst="roundRect">
            <a:avLst>
              <a:gd name="adj" fmla="val 42005"/>
            </a:avLst>
          </a:prstGeom>
          <a:solidFill>
            <a:srgbClr val="F9D2EB"/>
          </a:solidFill>
          <a:ln w="7620">
            <a:solidFill>
              <a:srgbClr val="DFB8D1"/>
            </a:solidFill>
            <a:prstDash val="solid"/>
          </a:ln>
        </p:spPr>
      </p:sp>
      <p:sp>
        <p:nvSpPr>
          <p:cNvPr id="11" name="Text 9"/>
          <p:cNvSpPr/>
          <p:nvPr/>
        </p:nvSpPr>
        <p:spPr>
          <a:xfrm>
            <a:off x="1047155" y="6254353"/>
            <a:ext cx="2464118" cy="308015"/>
          </a:xfrm>
          <a:prstGeom prst="rect">
            <a:avLst/>
          </a:prstGeom>
          <a:noFill/>
          <a:ln/>
        </p:spPr>
        <p:txBody>
          <a:bodyPr wrap="none" lIns="0" tIns="0" rIns="0" bIns="0" rtlCol="0" anchor="t"/>
          <a:lstStyle/>
          <a:p>
            <a:pPr marL="0" indent="0" algn="l">
              <a:lnSpc>
                <a:spcPts val="2400"/>
              </a:lnSpc>
              <a:buNone/>
            </a:pPr>
            <a:r>
              <a:rPr lang="en-US" sz="2000" dirty="0">
                <a:solidFill>
                  <a:srgbClr val="432338"/>
                </a:solidFill>
                <a:latin typeface="Arial Rounded MT Bold" panose="020F0704030504030204" pitchFamily="34" charset="0"/>
                <a:ea typeface="Noto Serif HK Semi Bold" pitchFamily="34" charset="-122"/>
                <a:cs typeface="Noto Serif HK Semi Bold" pitchFamily="34" charset="-120"/>
              </a:rPr>
              <a:t>3. Interaction</a:t>
            </a:r>
            <a:endParaRPr lang="en-US" sz="2000" dirty="0">
              <a:latin typeface="Arial Rounded MT Bold" panose="020F0704030504030204" pitchFamily="34" charset="0"/>
            </a:endParaRPr>
          </a:p>
        </p:txBody>
      </p:sp>
      <p:sp>
        <p:nvSpPr>
          <p:cNvPr id="12" name="Text 10"/>
          <p:cNvSpPr/>
          <p:nvPr/>
        </p:nvSpPr>
        <p:spPr>
          <a:xfrm>
            <a:off x="1047155" y="6687979"/>
            <a:ext cx="5980033" cy="335042"/>
          </a:xfrm>
          <a:prstGeom prst="rect">
            <a:avLst/>
          </a:prstGeom>
          <a:noFill/>
          <a:ln/>
        </p:spPr>
        <p:txBody>
          <a:bodyPr wrap="none" lIns="0" tIns="0" rIns="0" bIns="0" rtlCol="0" anchor="t"/>
          <a:lstStyle/>
          <a:p>
            <a:pPr marL="0" indent="0" algn="l">
              <a:lnSpc>
                <a:spcPts val="2600"/>
              </a:lnSpc>
              <a:buNone/>
            </a:pPr>
            <a:r>
              <a:rPr lang="en-US" dirty="0">
                <a:solidFill>
                  <a:srgbClr val="432338"/>
                </a:solidFill>
                <a:latin typeface="Arial Rounded MT Bold" panose="020F0704030504030204" pitchFamily="34" charset="0"/>
                <a:ea typeface="Source Sans Pro" pitchFamily="34" charset="-122"/>
                <a:cs typeface="Source Sans Pro" pitchFamily="34" charset="-120"/>
              </a:rPr>
              <a:t>Like/Skip → Match Confirmation</a:t>
            </a:r>
            <a:endParaRPr lang="en-US" dirty="0">
              <a:latin typeface="Arial Rounded MT Bold" panose="020F0704030504030204" pitchFamily="34" charset="0"/>
            </a:endParaRPr>
          </a:p>
        </p:txBody>
      </p:sp>
      <p:sp>
        <p:nvSpPr>
          <p:cNvPr id="13" name="Shape 11"/>
          <p:cNvSpPr/>
          <p:nvPr/>
        </p:nvSpPr>
        <p:spPr>
          <a:xfrm>
            <a:off x="7393662" y="5521404"/>
            <a:ext cx="6399014" cy="209431"/>
          </a:xfrm>
          <a:prstGeom prst="roundRect">
            <a:avLst>
              <a:gd name="adj" fmla="val 42005"/>
            </a:avLst>
          </a:prstGeom>
          <a:solidFill>
            <a:srgbClr val="F9D2EB"/>
          </a:solidFill>
          <a:ln w="7620">
            <a:solidFill>
              <a:srgbClr val="DFB8D1"/>
            </a:solidFill>
            <a:prstDash val="solid"/>
          </a:ln>
        </p:spPr>
      </p:sp>
      <p:sp>
        <p:nvSpPr>
          <p:cNvPr id="14" name="Text 12"/>
          <p:cNvSpPr/>
          <p:nvPr/>
        </p:nvSpPr>
        <p:spPr>
          <a:xfrm>
            <a:off x="7603093" y="5940266"/>
            <a:ext cx="2464118" cy="308015"/>
          </a:xfrm>
          <a:prstGeom prst="rect">
            <a:avLst/>
          </a:prstGeom>
          <a:noFill/>
          <a:ln/>
        </p:spPr>
        <p:txBody>
          <a:bodyPr wrap="none" lIns="0" tIns="0" rIns="0" bIns="0" rtlCol="0" anchor="t"/>
          <a:lstStyle/>
          <a:p>
            <a:pPr marL="0" indent="0" algn="l">
              <a:lnSpc>
                <a:spcPts val="2400"/>
              </a:lnSpc>
              <a:buNone/>
            </a:pPr>
            <a:r>
              <a:rPr lang="en-US" sz="2000" dirty="0">
                <a:solidFill>
                  <a:srgbClr val="432338"/>
                </a:solidFill>
                <a:latin typeface="Arial Rounded MT Bold" panose="020F0704030504030204" pitchFamily="34" charset="0"/>
                <a:ea typeface="Noto Serif HK Semi Bold" pitchFamily="34" charset="-122"/>
                <a:cs typeface="Noto Serif HK Semi Bold" pitchFamily="34" charset="-120"/>
              </a:rPr>
              <a:t>4. Chat &amp; Engage</a:t>
            </a:r>
            <a:endParaRPr lang="en-US" sz="2000" dirty="0">
              <a:latin typeface="Arial Rounded MT Bold" panose="020F0704030504030204" pitchFamily="34" charset="0"/>
            </a:endParaRPr>
          </a:p>
        </p:txBody>
      </p:sp>
      <p:sp>
        <p:nvSpPr>
          <p:cNvPr id="15" name="Text 13"/>
          <p:cNvSpPr/>
          <p:nvPr/>
        </p:nvSpPr>
        <p:spPr>
          <a:xfrm>
            <a:off x="7603093" y="6373892"/>
            <a:ext cx="5980152" cy="335042"/>
          </a:xfrm>
          <a:prstGeom prst="rect">
            <a:avLst/>
          </a:prstGeom>
          <a:noFill/>
          <a:ln/>
        </p:spPr>
        <p:txBody>
          <a:bodyPr wrap="none" lIns="0" tIns="0" rIns="0" bIns="0" rtlCol="0" anchor="t"/>
          <a:lstStyle/>
          <a:p>
            <a:pPr marL="0" indent="0" algn="l">
              <a:lnSpc>
                <a:spcPts val="2600"/>
              </a:lnSpc>
              <a:buNone/>
            </a:pPr>
            <a:r>
              <a:rPr lang="en-US" dirty="0">
                <a:solidFill>
                  <a:srgbClr val="432338"/>
                </a:solidFill>
                <a:latin typeface="Arial Rounded MT Bold" panose="020F0704030504030204" pitchFamily="34" charset="0"/>
                <a:ea typeface="Source Sans Pro" pitchFamily="34" charset="-122"/>
                <a:cs typeface="Source Sans Pro" pitchFamily="34" charset="-120"/>
              </a:rPr>
              <a:t>Start Chat → XP &amp; Ghosting Meter</a:t>
            </a:r>
            <a:endParaRPr lang="en-US" dirty="0">
              <a:latin typeface="Arial Rounded MT Bold" panose="020F0704030504030204" pitchFamily="34" charset="0"/>
            </a:endParaRPr>
          </a:p>
        </p:txBody>
      </p:sp>
      <p:sp>
        <p:nvSpPr>
          <p:cNvPr id="18" name="Rectangle 17">
            <a:extLst>
              <a:ext uri="{FF2B5EF4-FFF2-40B4-BE49-F238E27FC236}">
                <a16:creationId xmlns:a16="http://schemas.microsoft.com/office/drawing/2014/main" id="{A28B2707-5F48-21F4-270B-B62A9E32343B}"/>
              </a:ext>
            </a:extLst>
          </p:cNvPr>
          <p:cNvSpPr/>
          <p:nvPr/>
        </p:nvSpPr>
        <p:spPr>
          <a:xfrm>
            <a:off x="277091" y="290040"/>
            <a:ext cx="13941949" cy="764952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Arial Rounded MT Bold" panose="020F0704030504030204" pitchFamily="34" charset="0"/>
            </a:endParaRPr>
          </a:p>
        </p:txBody>
      </p:sp>
      <p:sp>
        <p:nvSpPr>
          <p:cNvPr id="16" name="TextBox 15">
            <a:extLst>
              <a:ext uri="{FF2B5EF4-FFF2-40B4-BE49-F238E27FC236}">
                <a16:creationId xmlns:a16="http://schemas.microsoft.com/office/drawing/2014/main" id="{312142DA-6AF1-28EF-7BA6-AFB72EA1A091}"/>
              </a:ext>
            </a:extLst>
          </p:cNvPr>
          <p:cNvSpPr txBox="1"/>
          <p:nvPr/>
        </p:nvSpPr>
        <p:spPr>
          <a:xfrm>
            <a:off x="13692851" y="7939560"/>
            <a:ext cx="660458" cy="369332"/>
          </a:xfrm>
          <a:prstGeom prst="rect">
            <a:avLst/>
          </a:prstGeom>
          <a:noFill/>
        </p:spPr>
        <p:txBody>
          <a:bodyPr wrap="square" rtlCol="0">
            <a:spAutoFit/>
          </a:bodyPr>
          <a:lstStyle/>
          <a:p>
            <a:r>
              <a:rPr lang="en-IN" dirty="0"/>
              <a:t>23</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name="Slide 12">
    <p:spTree>
      <p:nvGrpSpPr>
        <p:cNvPr id="1" name=""/>
        <p:cNvGrpSpPr/>
        <p:nvPr/>
      </p:nvGrpSpPr>
      <p:grpSpPr>
        <a:xfrm>
          <a:off x="0" y="0"/>
          <a:ext cx="0" cy="0"/>
          <a:chOff x="0" y="0"/>
          <a:chExt cx="0" cy="0"/>
        </a:xfrm>
      </p:grpSpPr>
      <p:sp>
        <p:nvSpPr>
          <p:cNvPr id="2" name="Text 0"/>
          <p:cNvSpPr/>
          <p:nvPr/>
        </p:nvSpPr>
        <p:spPr>
          <a:xfrm>
            <a:off x="756523" y="520065"/>
            <a:ext cx="10776347" cy="594360"/>
          </a:xfrm>
          <a:prstGeom prst="rect">
            <a:avLst/>
          </a:prstGeom>
          <a:noFill/>
          <a:ln/>
        </p:spPr>
        <p:txBody>
          <a:bodyPr wrap="none" lIns="0" tIns="0" rIns="0" bIns="0" rtlCol="0" anchor="t"/>
          <a:lstStyle/>
          <a:p>
            <a:pPr marL="0" indent="0" algn="l">
              <a:lnSpc>
                <a:spcPts val="4350"/>
              </a:lnSpc>
              <a:buNone/>
            </a:pPr>
            <a:r>
              <a:rPr lang="en-US" sz="4000" dirty="0">
                <a:solidFill>
                  <a:srgbClr val="371A2D"/>
                </a:solidFill>
                <a:latin typeface="Arial Rounded MT Bold" panose="020F0704030504030204" pitchFamily="34" charset="0"/>
                <a:ea typeface="Noto Serif HK Semi Bold" pitchFamily="34" charset="-122"/>
                <a:cs typeface="Noto Serif HK Semi Bold" pitchFamily="34" charset="-120"/>
              </a:rPr>
              <a:t>Magical, Inviting, and Whimsical Branding </a:t>
            </a:r>
            <a:r>
              <a:rPr lang="en-US" sz="400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4000" dirty="0">
              <a:latin typeface="Arial Rounded MT Bold" panose="020F0704030504030204" pitchFamily="34" charset="0"/>
            </a:endParaRPr>
          </a:p>
        </p:txBody>
      </p:sp>
      <p:sp>
        <p:nvSpPr>
          <p:cNvPr id="3" name="Text 1"/>
          <p:cNvSpPr/>
          <p:nvPr/>
        </p:nvSpPr>
        <p:spPr>
          <a:xfrm>
            <a:off x="756523" y="1492687"/>
            <a:ext cx="13117354" cy="1210628"/>
          </a:xfrm>
          <a:prstGeom prst="rect">
            <a:avLst/>
          </a:prstGeom>
          <a:noFill/>
          <a:ln/>
        </p:spPr>
        <p:txBody>
          <a:bodyPr wrap="square" lIns="0" tIns="0" rIns="0" bIns="0" rtlCol="0" anchor="t"/>
          <a:lstStyle/>
          <a:p>
            <a:pPr marL="0" indent="0" algn="l">
              <a:lnSpc>
                <a:spcPts val="2350"/>
              </a:lnSpc>
              <a:buNone/>
            </a:pPr>
            <a:r>
              <a:rPr lang="en-US" dirty="0">
                <a:solidFill>
                  <a:srgbClr val="432338"/>
                </a:solidFill>
                <a:latin typeface="Arial Rounded MT Bold" panose="020F0704030504030204" pitchFamily="34" charset="0"/>
                <a:ea typeface="Source Sans Pro" pitchFamily="34" charset="-122"/>
                <a:cs typeface="Source Sans Pro" pitchFamily="34" charset="-120"/>
              </a:rPr>
              <a:t>LuvNimbus's visual identity is crafted to evoke a sense of magic, invitation, and whimsy, setting us apart from the often-sterile or overly bold aesthetics of other dating apps. Our branding is characterized by soft pastel gradients that create a calming and approachable feel, complemented by cloud-rainbow UI elements that reinforce our unique name and promise. Interactive elements feature subtle sparkle and fairy animations, adding a touch of enchantment to every user interaction and making the experience truly memorable.</a:t>
            </a:r>
            <a:endParaRPr lang="en-US" dirty="0">
              <a:latin typeface="Arial Rounded MT Bold" panose="020F0704030504030204" pitchFamily="34" charset="0"/>
            </a:endParaRPr>
          </a:p>
        </p:txBody>
      </p:sp>
      <p:sp>
        <p:nvSpPr>
          <p:cNvPr id="4" name="Text 2"/>
          <p:cNvSpPr/>
          <p:nvPr/>
        </p:nvSpPr>
        <p:spPr>
          <a:xfrm>
            <a:off x="756523" y="4057650"/>
            <a:ext cx="2225159" cy="278130"/>
          </a:xfrm>
          <a:prstGeom prst="rect">
            <a:avLst/>
          </a:prstGeom>
          <a:noFill/>
          <a:ln/>
        </p:spPr>
        <p:txBody>
          <a:bodyPr wrap="none" lIns="0" tIns="0" rIns="0" bIns="0" rtlCol="0" anchor="t"/>
          <a:lstStyle/>
          <a:p>
            <a:pPr marL="0" indent="0" algn="l">
              <a:lnSpc>
                <a:spcPts val="2150"/>
              </a:lnSpc>
              <a:buNone/>
            </a:pPr>
            <a:r>
              <a:rPr lang="en-US" sz="2000" dirty="0">
                <a:solidFill>
                  <a:srgbClr val="371A2D"/>
                </a:solidFill>
                <a:latin typeface="Arial Rounded MT Bold" panose="020F0704030504030204" pitchFamily="34" charset="0"/>
                <a:ea typeface="Noto Serif HK Semi Bold" pitchFamily="34" charset="-122"/>
                <a:cs typeface="Noto Serif HK Semi Bold" pitchFamily="34" charset="-120"/>
              </a:rPr>
              <a:t>Style Highlights</a:t>
            </a:r>
            <a:endParaRPr lang="en-US" sz="2000" dirty="0">
              <a:latin typeface="Arial Rounded MT Bold" panose="020F0704030504030204" pitchFamily="34" charset="0"/>
            </a:endParaRPr>
          </a:p>
        </p:txBody>
      </p:sp>
      <p:sp>
        <p:nvSpPr>
          <p:cNvPr id="5" name="Text 3"/>
          <p:cNvSpPr/>
          <p:nvPr/>
        </p:nvSpPr>
        <p:spPr>
          <a:xfrm>
            <a:off x="756523" y="4524851"/>
            <a:ext cx="6327934" cy="302657"/>
          </a:xfrm>
          <a:prstGeom prst="rect">
            <a:avLst/>
          </a:prstGeom>
          <a:noFill/>
          <a:ln/>
        </p:spPr>
        <p:txBody>
          <a:bodyPr wrap="none" lIns="0" tIns="0" rIns="0" bIns="0" rtlCol="0" anchor="t"/>
          <a:lstStyle/>
          <a:p>
            <a:pPr marL="342900" indent="-342900" algn="l">
              <a:lnSpc>
                <a:spcPts val="2350"/>
              </a:lnSpc>
              <a:buSzPct val="100000"/>
              <a:buChar char="•"/>
            </a:pPr>
            <a:r>
              <a:rPr lang="en-US" dirty="0">
                <a:solidFill>
                  <a:srgbClr val="432338"/>
                </a:solidFill>
                <a:latin typeface="Arial Rounded MT Bold" panose="020F0704030504030204" pitchFamily="34" charset="0"/>
                <a:ea typeface="Source Sans Pro" pitchFamily="34" charset="-122"/>
                <a:cs typeface="Source Sans Pro" pitchFamily="34" charset="-120"/>
              </a:rPr>
              <a:t>Soft pastel gradients</a:t>
            </a:r>
            <a:endParaRPr lang="en-US" dirty="0">
              <a:latin typeface="Arial Rounded MT Bold" panose="020F0704030504030204" pitchFamily="34" charset="0"/>
            </a:endParaRPr>
          </a:p>
        </p:txBody>
      </p:sp>
      <p:sp>
        <p:nvSpPr>
          <p:cNvPr id="6" name="Text 4"/>
          <p:cNvSpPr/>
          <p:nvPr/>
        </p:nvSpPr>
        <p:spPr>
          <a:xfrm>
            <a:off x="756523" y="4893707"/>
            <a:ext cx="6327934" cy="302657"/>
          </a:xfrm>
          <a:prstGeom prst="rect">
            <a:avLst/>
          </a:prstGeom>
          <a:noFill/>
          <a:ln/>
        </p:spPr>
        <p:txBody>
          <a:bodyPr wrap="none" lIns="0" tIns="0" rIns="0" bIns="0" rtlCol="0" anchor="t"/>
          <a:lstStyle/>
          <a:p>
            <a:pPr marL="342900" indent="-342900" algn="l">
              <a:lnSpc>
                <a:spcPts val="2350"/>
              </a:lnSpc>
              <a:buSzPct val="100000"/>
              <a:buChar char="•"/>
            </a:pPr>
            <a:r>
              <a:rPr lang="en-US" dirty="0">
                <a:solidFill>
                  <a:srgbClr val="432338"/>
                </a:solidFill>
                <a:latin typeface="Arial Rounded MT Bold" panose="020F0704030504030204" pitchFamily="34" charset="0"/>
                <a:ea typeface="Source Sans Pro" pitchFamily="34" charset="-122"/>
                <a:cs typeface="Source Sans Pro" pitchFamily="34" charset="-120"/>
              </a:rPr>
              <a:t>Cloud-rainbow UI elements</a:t>
            </a:r>
            <a:endParaRPr lang="en-US" dirty="0">
              <a:latin typeface="Arial Rounded MT Bold" panose="020F0704030504030204" pitchFamily="34" charset="0"/>
            </a:endParaRPr>
          </a:p>
        </p:txBody>
      </p:sp>
      <p:sp>
        <p:nvSpPr>
          <p:cNvPr id="7" name="Text 5"/>
          <p:cNvSpPr/>
          <p:nvPr/>
        </p:nvSpPr>
        <p:spPr>
          <a:xfrm>
            <a:off x="756523" y="5262563"/>
            <a:ext cx="6327934" cy="302657"/>
          </a:xfrm>
          <a:prstGeom prst="rect">
            <a:avLst/>
          </a:prstGeom>
          <a:noFill/>
          <a:ln/>
        </p:spPr>
        <p:txBody>
          <a:bodyPr wrap="none" lIns="0" tIns="0" rIns="0" bIns="0" rtlCol="0" anchor="t"/>
          <a:lstStyle/>
          <a:p>
            <a:pPr marL="342900" indent="-342900" algn="l">
              <a:lnSpc>
                <a:spcPts val="2350"/>
              </a:lnSpc>
              <a:buSzPct val="100000"/>
              <a:buChar char="•"/>
            </a:pPr>
            <a:r>
              <a:rPr lang="en-US" dirty="0">
                <a:solidFill>
                  <a:srgbClr val="432338"/>
                </a:solidFill>
                <a:latin typeface="Arial Rounded MT Bold" panose="020F0704030504030204" pitchFamily="34" charset="0"/>
                <a:ea typeface="Source Sans Pro" pitchFamily="34" charset="-122"/>
                <a:cs typeface="Source Sans Pro" pitchFamily="34" charset="-120"/>
              </a:rPr>
              <a:t>Sparkle &amp; fairy animations for interactions</a:t>
            </a:r>
            <a:endParaRPr lang="en-US" dirty="0">
              <a:latin typeface="Arial Rounded MT Bold" panose="020F0704030504030204" pitchFamily="34" charset="0"/>
            </a:endParaRPr>
          </a:p>
        </p:txBody>
      </p:sp>
      <p:pic>
        <p:nvPicPr>
          <p:cNvPr id="8" name="Image 0" descr="preencoded.png"/>
          <p:cNvPicPr>
            <a:picLocks noChangeAspect="1"/>
          </p:cNvPicPr>
          <p:nvPr/>
        </p:nvPicPr>
        <p:blipFill>
          <a:blip r:embed="rId3"/>
          <a:stretch>
            <a:fillRect/>
          </a:stretch>
        </p:blipFill>
        <p:spPr>
          <a:xfrm>
            <a:off x="7553563" y="3128843"/>
            <a:ext cx="6327934" cy="4385191"/>
          </a:xfrm>
          <a:prstGeom prst="rect">
            <a:avLst/>
          </a:prstGeom>
          <a:ln w="15875">
            <a:solidFill>
              <a:srgbClr val="7030A0"/>
            </a:solidFill>
          </a:ln>
        </p:spPr>
      </p:pic>
      <p:sp>
        <p:nvSpPr>
          <p:cNvPr id="9" name="Text 6"/>
          <p:cNvSpPr/>
          <p:nvPr/>
        </p:nvSpPr>
        <p:spPr>
          <a:xfrm>
            <a:off x="7553563" y="7726799"/>
            <a:ext cx="6327934" cy="302657"/>
          </a:xfrm>
          <a:prstGeom prst="rect">
            <a:avLst/>
          </a:prstGeom>
          <a:noFill/>
          <a:ln/>
        </p:spPr>
        <p:txBody>
          <a:bodyPr wrap="none" lIns="0" tIns="0" rIns="0" bIns="0" rtlCol="0" anchor="t"/>
          <a:lstStyle/>
          <a:p>
            <a:pPr marL="0" indent="0" algn="l">
              <a:lnSpc>
                <a:spcPts val="2350"/>
              </a:lnSpc>
              <a:buNone/>
            </a:pPr>
            <a:endParaRPr lang="en-US" dirty="0">
              <a:latin typeface="Arial Rounded MT Bold" panose="020F0704030504030204" pitchFamily="34" charset="0"/>
            </a:endParaRPr>
          </a:p>
        </p:txBody>
      </p:sp>
      <p:sp>
        <p:nvSpPr>
          <p:cNvPr id="12" name="Rectangle 11">
            <a:extLst>
              <a:ext uri="{FF2B5EF4-FFF2-40B4-BE49-F238E27FC236}">
                <a16:creationId xmlns:a16="http://schemas.microsoft.com/office/drawing/2014/main" id="{F029576C-28A6-7166-4BE8-583B7515900C}"/>
              </a:ext>
            </a:extLst>
          </p:cNvPr>
          <p:cNvSpPr/>
          <p:nvPr/>
        </p:nvSpPr>
        <p:spPr>
          <a:xfrm>
            <a:off x="277091" y="290040"/>
            <a:ext cx="13941949" cy="764952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Arial Rounded MT Bold" panose="020F0704030504030204" pitchFamily="34" charset="0"/>
            </a:endParaRPr>
          </a:p>
        </p:txBody>
      </p:sp>
      <p:sp>
        <p:nvSpPr>
          <p:cNvPr id="10" name="TextBox 9">
            <a:extLst>
              <a:ext uri="{FF2B5EF4-FFF2-40B4-BE49-F238E27FC236}">
                <a16:creationId xmlns:a16="http://schemas.microsoft.com/office/drawing/2014/main" id="{14BAB215-E4D4-EDEA-9D2A-019C8151A945}"/>
              </a:ext>
            </a:extLst>
          </p:cNvPr>
          <p:cNvSpPr txBox="1"/>
          <p:nvPr/>
        </p:nvSpPr>
        <p:spPr>
          <a:xfrm>
            <a:off x="13692851" y="7939560"/>
            <a:ext cx="660458" cy="369332"/>
          </a:xfrm>
          <a:prstGeom prst="rect">
            <a:avLst/>
          </a:prstGeom>
          <a:noFill/>
        </p:spPr>
        <p:txBody>
          <a:bodyPr wrap="square" rtlCol="0">
            <a:spAutoFit/>
          </a:bodyPr>
          <a:lstStyle/>
          <a:p>
            <a:r>
              <a:rPr lang="en-IN" dirty="0"/>
              <a:t>24</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name="Slide 13">
    <p:spTree>
      <p:nvGrpSpPr>
        <p:cNvPr id="1" name=""/>
        <p:cNvGrpSpPr/>
        <p:nvPr/>
      </p:nvGrpSpPr>
      <p:grpSpPr>
        <a:xfrm>
          <a:off x="0" y="0"/>
          <a:ext cx="0" cy="0"/>
          <a:chOff x="0" y="0"/>
          <a:chExt cx="0" cy="0"/>
        </a:xfrm>
      </p:grpSpPr>
      <p:sp>
        <p:nvSpPr>
          <p:cNvPr id="2" name="Text 0"/>
          <p:cNvSpPr/>
          <p:nvPr/>
        </p:nvSpPr>
        <p:spPr>
          <a:xfrm>
            <a:off x="749498" y="515183"/>
            <a:ext cx="9702522" cy="501837"/>
          </a:xfrm>
          <a:prstGeom prst="rect">
            <a:avLst/>
          </a:prstGeom>
          <a:noFill/>
          <a:ln/>
        </p:spPr>
        <p:txBody>
          <a:bodyPr wrap="none" lIns="0" tIns="0" rIns="0" bIns="0" rtlCol="0" anchor="t"/>
          <a:lstStyle/>
          <a:p>
            <a:pPr marL="0" indent="0" algn="l">
              <a:lnSpc>
                <a:spcPts val="4300"/>
              </a:lnSpc>
              <a:buNone/>
            </a:pPr>
            <a:r>
              <a:rPr lang="en-US" sz="3600" dirty="0">
                <a:solidFill>
                  <a:srgbClr val="371A2D"/>
                </a:solidFill>
                <a:latin typeface="Arial Rounded MT Bold" panose="020F0704030504030204" pitchFamily="34" charset="0"/>
                <a:ea typeface="Noto Serif HK Semi Bold" pitchFamily="34" charset="-122"/>
                <a:cs typeface="Noto Serif HK Semi Bold" pitchFamily="34" charset="-120"/>
              </a:rPr>
              <a:t>AI &amp; Trust – Our Innovative Tech Stack </a:t>
            </a:r>
            <a:r>
              <a:rPr lang="en-US" sz="360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3600" dirty="0">
              <a:latin typeface="Arial Rounded MT Bold" panose="020F0704030504030204" pitchFamily="34" charset="0"/>
            </a:endParaRPr>
          </a:p>
        </p:txBody>
      </p:sp>
      <p:sp>
        <p:nvSpPr>
          <p:cNvPr id="3" name="Text 1"/>
          <p:cNvSpPr/>
          <p:nvPr/>
        </p:nvSpPr>
        <p:spPr>
          <a:xfrm>
            <a:off x="749498" y="1478995"/>
            <a:ext cx="13131403" cy="1276906"/>
          </a:xfrm>
          <a:prstGeom prst="rect">
            <a:avLst/>
          </a:prstGeom>
          <a:noFill/>
          <a:ln/>
        </p:spPr>
        <p:txBody>
          <a:bodyPr wrap="square" lIns="0" tIns="0" rIns="0" bIns="0" rtlCol="0" anchor="t"/>
          <a:lstStyle/>
          <a:p>
            <a:pPr marL="0" indent="0" algn="l">
              <a:lnSpc>
                <a:spcPts val="2350"/>
              </a:lnSpc>
              <a:buNone/>
            </a:pPr>
            <a:r>
              <a:rPr lang="en-US" sz="1600" dirty="0">
                <a:solidFill>
                  <a:srgbClr val="432338"/>
                </a:solidFill>
                <a:latin typeface="Arial Rounded MT Bold" panose="020F0704030504030204" pitchFamily="34" charset="0"/>
                <a:ea typeface="Source Sans Pro" pitchFamily="34" charset="-122"/>
                <a:cs typeface="Source Sans Pro" pitchFamily="34" charset="-120"/>
              </a:rPr>
              <a:t>The technological backbone of LuvNimbus is built on a robust and innovative stack, designed to ensure both seamless user experience and paramount security. Our frontend, developed with HTML, CSS, and React on Replit, provides a responsive and intuitive interface. The backend, powered by Flask/Express, handles data processing and application logic efficiently. For advanced intelligence and trust features, we integrate cutting-edge AI: GPT-4 for engaging icebreakers, Azure Face Verification for reliable identity checks, and HuggingFace for abuse classification. All data is securely managed with SQLite, hosted on Replit DB, ensuring a reliable and scalable foundation.</a:t>
            </a:r>
            <a:endParaRPr lang="en-US" sz="1600" dirty="0">
              <a:latin typeface="Arial Rounded MT Bold" panose="020F0704030504030204" pitchFamily="34" charset="0"/>
            </a:endParaRPr>
          </a:p>
        </p:txBody>
      </p:sp>
      <p:sp>
        <p:nvSpPr>
          <p:cNvPr id="4" name="Shape 2"/>
          <p:cNvSpPr/>
          <p:nvPr/>
        </p:nvSpPr>
        <p:spPr>
          <a:xfrm>
            <a:off x="749498" y="3405392"/>
            <a:ext cx="1641396" cy="904788"/>
          </a:xfrm>
          <a:prstGeom prst="roundRect">
            <a:avLst>
              <a:gd name="adj" fmla="val 7409"/>
            </a:avLst>
          </a:prstGeom>
          <a:solidFill>
            <a:srgbClr val="F9D2EB"/>
          </a:solidFill>
          <a:ln w="7620">
            <a:solidFill>
              <a:srgbClr val="DFB8D1"/>
            </a:solidFill>
            <a:prstDash val="solid"/>
          </a:ln>
        </p:spPr>
      </p:sp>
      <p:sp>
        <p:nvSpPr>
          <p:cNvPr id="5" name="Text 3"/>
          <p:cNvSpPr/>
          <p:nvPr/>
        </p:nvSpPr>
        <p:spPr>
          <a:xfrm>
            <a:off x="1438394" y="3555088"/>
            <a:ext cx="263485" cy="280534"/>
          </a:xfrm>
          <a:prstGeom prst="rect">
            <a:avLst/>
          </a:prstGeom>
          <a:noFill/>
          <a:ln/>
        </p:spPr>
        <p:txBody>
          <a:bodyPr wrap="none" lIns="0" tIns="0" rIns="0" bIns="0" rtlCol="0" anchor="t"/>
          <a:lstStyle/>
          <a:p>
            <a:pPr marL="0" indent="0" algn="ctr">
              <a:lnSpc>
                <a:spcPts val="3300"/>
              </a:lnSpc>
              <a:buNone/>
            </a:pPr>
            <a:r>
              <a:rPr lang="en-US" sz="2400" dirty="0">
                <a:solidFill>
                  <a:srgbClr val="432338"/>
                </a:solidFill>
                <a:latin typeface="Arial Rounded MT Bold" panose="020F0704030504030204" pitchFamily="34" charset="0"/>
                <a:ea typeface="Noto Serif HK Semi Bold" pitchFamily="34" charset="-122"/>
                <a:cs typeface="Noto Serif HK Semi Bold" pitchFamily="34" charset="-120"/>
              </a:rPr>
              <a:t>1</a:t>
            </a:r>
            <a:endParaRPr lang="en-US" sz="2400" dirty="0">
              <a:latin typeface="Arial Rounded MT Bold" panose="020F0704030504030204" pitchFamily="34" charset="0"/>
            </a:endParaRPr>
          </a:p>
        </p:txBody>
      </p:sp>
      <p:sp>
        <p:nvSpPr>
          <p:cNvPr id="6" name="Text 4"/>
          <p:cNvSpPr/>
          <p:nvPr/>
        </p:nvSpPr>
        <p:spPr>
          <a:xfrm>
            <a:off x="2578179" y="3566547"/>
            <a:ext cx="1387435" cy="234590"/>
          </a:xfrm>
          <a:prstGeom prst="rect">
            <a:avLst/>
          </a:prstGeom>
          <a:noFill/>
          <a:ln/>
        </p:spPr>
        <p:txBody>
          <a:bodyPr wrap="none" lIns="0" tIns="0" rIns="0" bIns="0" rtlCol="0" anchor="t"/>
          <a:lstStyle/>
          <a:p>
            <a:pPr marL="0" indent="0" algn="l">
              <a:lnSpc>
                <a:spcPts val="2150"/>
              </a:lnSpc>
              <a:buNone/>
            </a:pPr>
            <a:r>
              <a:rPr lang="en-US" dirty="0">
                <a:solidFill>
                  <a:srgbClr val="432338"/>
                </a:solidFill>
                <a:latin typeface="Arial Rounded MT Bold" panose="020F0704030504030204" pitchFamily="34" charset="0"/>
                <a:ea typeface="Noto Serif HK Semi Bold" pitchFamily="34" charset="-122"/>
                <a:cs typeface="Noto Serif HK Semi Bold" pitchFamily="34" charset="-120"/>
              </a:rPr>
              <a:t>Database</a:t>
            </a:r>
            <a:endParaRPr lang="en-US" dirty="0">
              <a:latin typeface="Arial Rounded MT Bold" panose="020F0704030504030204" pitchFamily="34" charset="0"/>
            </a:endParaRPr>
          </a:p>
        </p:txBody>
      </p:sp>
      <p:sp>
        <p:nvSpPr>
          <p:cNvPr id="7" name="Text 5"/>
          <p:cNvSpPr/>
          <p:nvPr/>
        </p:nvSpPr>
        <p:spPr>
          <a:xfrm>
            <a:off x="2578179" y="3763804"/>
            <a:ext cx="1387435" cy="255381"/>
          </a:xfrm>
          <a:prstGeom prst="rect">
            <a:avLst/>
          </a:prstGeom>
          <a:noFill/>
          <a:ln/>
        </p:spPr>
        <p:txBody>
          <a:bodyPr wrap="none" lIns="0" tIns="0" rIns="0" bIns="0" rtlCol="0" anchor="t"/>
          <a:lstStyle/>
          <a:p>
            <a:pPr marL="0" indent="0" algn="l">
              <a:lnSpc>
                <a:spcPts val="2350"/>
              </a:lnSpc>
              <a:buNone/>
            </a:pPr>
            <a:r>
              <a:rPr lang="en-US" sz="1600" dirty="0">
                <a:solidFill>
                  <a:srgbClr val="432338"/>
                </a:solidFill>
                <a:latin typeface="Arial Rounded MT Bold" panose="020F0704030504030204" pitchFamily="34" charset="0"/>
                <a:ea typeface="Source Sans Pro" pitchFamily="34" charset="-122"/>
                <a:cs typeface="Source Sans Pro" pitchFamily="34" charset="-120"/>
              </a:rPr>
              <a:t>SQLite (Replit DB)</a:t>
            </a:r>
            <a:endParaRPr lang="en-US" sz="1600" dirty="0">
              <a:latin typeface="Arial Rounded MT Bold" panose="020F0704030504030204" pitchFamily="34" charset="0"/>
            </a:endParaRPr>
          </a:p>
        </p:txBody>
      </p:sp>
      <p:sp>
        <p:nvSpPr>
          <p:cNvPr id="8" name="Shape 6"/>
          <p:cNvSpPr/>
          <p:nvPr/>
        </p:nvSpPr>
        <p:spPr>
          <a:xfrm>
            <a:off x="2484477" y="4241362"/>
            <a:ext cx="11302841" cy="45719"/>
          </a:xfrm>
          <a:prstGeom prst="roundRect">
            <a:avLst>
              <a:gd name="adj" fmla="val 688518"/>
            </a:avLst>
          </a:prstGeom>
          <a:solidFill>
            <a:srgbClr val="DFB8D1"/>
          </a:solidFill>
          <a:ln/>
        </p:spPr>
      </p:sp>
      <p:sp>
        <p:nvSpPr>
          <p:cNvPr id="9" name="Shape 7"/>
          <p:cNvSpPr/>
          <p:nvPr/>
        </p:nvSpPr>
        <p:spPr>
          <a:xfrm>
            <a:off x="749498" y="4344473"/>
            <a:ext cx="3282791" cy="904788"/>
          </a:xfrm>
          <a:prstGeom prst="roundRect">
            <a:avLst>
              <a:gd name="adj" fmla="val 7409"/>
            </a:avLst>
          </a:prstGeom>
          <a:solidFill>
            <a:srgbClr val="F9D2EB"/>
          </a:solidFill>
          <a:ln w="7620">
            <a:solidFill>
              <a:srgbClr val="DFB8D1"/>
            </a:solidFill>
            <a:prstDash val="solid"/>
          </a:ln>
        </p:spPr>
      </p:sp>
      <p:sp>
        <p:nvSpPr>
          <p:cNvPr id="10" name="Text 8"/>
          <p:cNvSpPr/>
          <p:nvPr/>
        </p:nvSpPr>
        <p:spPr>
          <a:xfrm>
            <a:off x="2259092" y="4710828"/>
            <a:ext cx="263485" cy="280534"/>
          </a:xfrm>
          <a:prstGeom prst="rect">
            <a:avLst/>
          </a:prstGeom>
          <a:noFill/>
          <a:ln/>
        </p:spPr>
        <p:txBody>
          <a:bodyPr wrap="none" lIns="0" tIns="0" rIns="0" bIns="0" rtlCol="0" anchor="t"/>
          <a:lstStyle/>
          <a:p>
            <a:pPr marL="0" indent="0" algn="ctr">
              <a:lnSpc>
                <a:spcPts val="3300"/>
              </a:lnSpc>
              <a:buNone/>
            </a:pPr>
            <a:r>
              <a:rPr lang="en-US" sz="2400" dirty="0">
                <a:solidFill>
                  <a:srgbClr val="432338"/>
                </a:solidFill>
                <a:latin typeface="Arial Rounded MT Bold" panose="020F0704030504030204" pitchFamily="34" charset="0"/>
                <a:ea typeface="Noto Serif HK Semi Bold" pitchFamily="34" charset="-122"/>
                <a:cs typeface="Noto Serif HK Semi Bold" pitchFamily="34" charset="-120"/>
              </a:rPr>
              <a:t>2</a:t>
            </a:r>
            <a:endParaRPr lang="en-US" sz="2400" dirty="0">
              <a:latin typeface="Arial Rounded MT Bold" panose="020F0704030504030204" pitchFamily="34" charset="0"/>
            </a:endParaRPr>
          </a:p>
        </p:txBody>
      </p:sp>
      <p:sp>
        <p:nvSpPr>
          <p:cNvPr id="11" name="Text 9"/>
          <p:cNvSpPr/>
          <p:nvPr/>
        </p:nvSpPr>
        <p:spPr>
          <a:xfrm>
            <a:off x="4219575" y="4649042"/>
            <a:ext cx="1064776" cy="234590"/>
          </a:xfrm>
          <a:prstGeom prst="rect">
            <a:avLst/>
          </a:prstGeom>
          <a:noFill/>
          <a:ln/>
        </p:spPr>
        <p:txBody>
          <a:bodyPr wrap="none" lIns="0" tIns="0" rIns="0" bIns="0" rtlCol="0" anchor="t"/>
          <a:lstStyle/>
          <a:p>
            <a:pPr marL="0" indent="0" algn="l">
              <a:lnSpc>
                <a:spcPts val="2150"/>
              </a:lnSpc>
              <a:buNone/>
            </a:pPr>
            <a:r>
              <a:rPr lang="en-US" dirty="0">
                <a:solidFill>
                  <a:srgbClr val="432338"/>
                </a:solidFill>
                <a:latin typeface="Arial Rounded MT Bold" panose="020F0704030504030204" pitchFamily="34" charset="0"/>
                <a:ea typeface="Noto Serif HK Semi Bold" pitchFamily="34" charset="-122"/>
                <a:cs typeface="Noto Serif HK Semi Bold" pitchFamily="34" charset="-120"/>
              </a:rPr>
              <a:t>Backend</a:t>
            </a:r>
            <a:endParaRPr lang="en-US" dirty="0">
              <a:latin typeface="Arial Rounded MT Bold" panose="020F0704030504030204" pitchFamily="34" charset="0"/>
            </a:endParaRPr>
          </a:p>
        </p:txBody>
      </p:sp>
      <p:sp>
        <p:nvSpPr>
          <p:cNvPr id="12" name="Text 10"/>
          <p:cNvSpPr/>
          <p:nvPr/>
        </p:nvSpPr>
        <p:spPr>
          <a:xfrm>
            <a:off x="4219575" y="4919543"/>
            <a:ext cx="1064776" cy="255381"/>
          </a:xfrm>
          <a:prstGeom prst="rect">
            <a:avLst/>
          </a:prstGeom>
          <a:noFill/>
          <a:ln/>
        </p:spPr>
        <p:txBody>
          <a:bodyPr wrap="none" lIns="0" tIns="0" rIns="0" bIns="0" rtlCol="0" anchor="t"/>
          <a:lstStyle/>
          <a:p>
            <a:pPr marL="0" indent="0" algn="l">
              <a:lnSpc>
                <a:spcPts val="2350"/>
              </a:lnSpc>
              <a:buNone/>
            </a:pPr>
            <a:r>
              <a:rPr lang="en-US" sz="1600" dirty="0">
                <a:solidFill>
                  <a:srgbClr val="432338"/>
                </a:solidFill>
                <a:latin typeface="Arial Rounded MT Bold" panose="020F0704030504030204" pitchFamily="34" charset="0"/>
                <a:ea typeface="Source Sans Pro" pitchFamily="34" charset="-122"/>
                <a:cs typeface="Source Sans Pro" pitchFamily="34" charset="-120"/>
              </a:rPr>
              <a:t>Flask/Express</a:t>
            </a:r>
            <a:endParaRPr lang="en-US" sz="1600" dirty="0">
              <a:latin typeface="Arial Rounded MT Bold" panose="020F0704030504030204" pitchFamily="34" charset="0"/>
            </a:endParaRPr>
          </a:p>
        </p:txBody>
      </p:sp>
      <p:sp>
        <p:nvSpPr>
          <p:cNvPr id="13" name="Shape 11"/>
          <p:cNvSpPr/>
          <p:nvPr/>
        </p:nvSpPr>
        <p:spPr>
          <a:xfrm>
            <a:off x="4125873" y="5258154"/>
            <a:ext cx="9661446" cy="45719"/>
          </a:xfrm>
          <a:prstGeom prst="roundRect">
            <a:avLst>
              <a:gd name="adj" fmla="val 688518"/>
            </a:avLst>
          </a:prstGeom>
          <a:solidFill>
            <a:srgbClr val="DFB8D1"/>
          </a:solidFill>
          <a:ln/>
        </p:spPr>
      </p:sp>
      <p:sp>
        <p:nvSpPr>
          <p:cNvPr id="14" name="Shape 12"/>
          <p:cNvSpPr/>
          <p:nvPr/>
        </p:nvSpPr>
        <p:spPr>
          <a:xfrm>
            <a:off x="749438" y="5321083"/>
            <a:ext cx="4924187" cy="904788"/>
          </a:xfrm>
          <a:prstGeom prst="roundRect">
            <a:avLst>
              <a:gd name="adj" fmla="val 7409"/>
            </a:avLst>
          </a:prstGeom>
          <a:solidFill>
            <a:srgbClr val="F9D2EB"/>
          </a:solidFill>
          <a:ln w="7620">
            <a:solidFill>
              <a:srgbClr val="DFB8D1"/>
            </a:solidFill>
            <a:prstDash val="solid"/>
          </a:ln>
        </p:spPr>
      </p:sp>
      <p:sp>
        <p:nvSpPr>
          <p:cNvPr id="15" name="Text 13"/>
          <p:cNvSpPr/>
          <p:nvPr/>
        </p:nvSpPr>
        <p:spPr>
          <a:xfrm>
            <a:off x="3079790" y="5757778"/>
            <a:ext cx="263485" cy="280534"/>
          </a:xfrm>
          <a:prstGeom prst="rect">
            <a:avLst/>
          </a:prstGeom>
          <a:noFill/>
          <a:ln/>
        </p:spPr>
        <p:txBody>
          <a:bodyPr wrap="none" lIns="0" tIns="0" rIns="0" bIns="0" rtlCol="0" anchor="t"/>
          <a:lstStyle/>
          <a:p>
            <a:pPr marL="0" indent="0" algn="ctr">
              <a:lnSpc>
                <a:spcPts val="3300"/>
              </a:lnSpc>
              <a:buNone/>
            </a:pPr>
            <a:r>
              <a:rPr lang="en-US" sz="2400" dirty="0">
                <a:solidFill>
                  <a:srgbClr val="432338"/>
                </a:solidFill>
                <a:latin typeface="Arial Rounded MT Bold" panose="020F0704030504030204" pitchFamily="34" charset="0"/>
                <a:ea typeface="Noto Serif HK Semi Bold" pitchFamily="34" charset="-122"/>
                <a:cs typeface="Noto Serif HK Semi Bold" pitchFamily="34" charset="-120"/>
              </a:rPr>
              <a:t>3</a:t>
            </a:r>
            <a:endParaRPr lang="en-US" sz="2400" dirty="0">
              <a:latin typeface="Arial Rounded MT Bold" panose="020F0704030504030204" pitchFamily="34" charset="0"/>
            </a:endParaRPr>
          </a:p>
        </p:txBody>
      </p:sp>
      <p:sp>
        <p:nvSpPr>
          <p:cNvPr id="16" name="Text 14"/>
          <p:cNvSpPr/>
          <p:nvPr/>
        </p:nvSpPr>
        <p:spPr>
          <a:xfrm>
            <a:off x="5860971" y="5661776"/>
            <a:ext cx="2204323" cy="234590"/>
          </a:xfrm>
          <a:prstGeom prst="rect">
            <a:avLst/>
          </a:prstGeom>
          <a:noFill/>
          <a:ln/>
        </p:spPr>
        <p:txBody>
          <a:bodyPr wrap="none" lIns="0" tIns="0" rIns="0" bIns="0" rtlCol="0" anchor="t"/>
          <a:lstStyle/>
          <a:p>
            <a:pPr marL="0" indent="0" algn="l">
              <a:lnSpc>
                <a:spcPts val="2150"/>
              </a:lnSpc>
              <a:buNone/>
            </a:pPr>
            <a:r>
              <a:rPr lang="en-US" dirty="0">
                <a:solidFill>
                  <a:srgbClr val="432338"/>
                </a:solidFill>
                <a:latin typeface="Arial Rounded MT Bold" panose="020F0704030504030204" pitchFamily="34" charset="0"/>
                <a:ea typeface="Noto Serif HK Semi Bold" pitchFamily="34" charset="-122"/>
                <a:cs typeface="Noto Serif HK Semi Bold" pitchFamily="34" charset="-120"/>
              </a:rPr>
              <a:t>AI Integrations</a:t>
            </a:r>
            <a:endParaRPr lang="en-US" dirty="0">
              <a:latin typeface="Arial Rounded MT Bold" panose="020F0704030504030204" pitchFamily="34" charset="0"/>
            </a:endParaRPr>
          </a:p>
        </p:txBody>
      </p:sp>
      <p:sp>
        <p:nvSpPr>
          <p:cNvPr id="17" name="Text 15"/>
          <p:cNvSpPr/>
          <p:nvPr/>
        </p:nvSpPr>
        <p:spPr>
          <a:xfrm>
            <a:off x="5860971" y="5906560"/>
            <a:ext cx="5589984" cy="255381"/>
          </a:xfrm>
          <a:prstGeom prst="rect">
            <a:avLst/>
          </a:prstGeom>
          <a:noFill/>
          <a:ln/>
        </p:spPr>
        <p:txBody>
          <a:bodyPr wrap="none" lIns="0" tIns="0" rIns="0" bIns="0" rtlCol="0" anchor="t"/>
          <a:lstStyle/>
          <a:p>
            <a:pPr marL="0" indent="0" algn="l">
              <a:lnSpc>
                <a:spcPts val="2350"/>
              </a:lnSpc>
              <a:buNone/>
            </a:pPr>
            <a:r>
              <a:rPr lang="en-US" sz="1600" dirty="0">
                <a:solidFill>
                  <a:srgbClr val="432338"/>
                </a:solidFill>
                <a:latin typeface="Arial Rounded MT Bold" panose="020F0704030504030204" pitchFamily="34" charset="0"/>
                <a:ea typeface="Source Sans Pro" pitchFamily="34" charset="-122"/>
                <a:cs typeface="Source Sans Pro" pitchFamily="34" charset="-120"/>
              </a:rPr>
              <a:t>GPT-4 Icebreakers, Azure Face Verification, HuggingFace Abuse Classifier</a:t>
            </a:r>
            <a:endParaRPr lang="en-US" sz="1600" dirty="0">
              <a:latin typeface="Arial Rounded MT Bold" panose="020F0704030504030204" pitchFamily="34" charset="0"/>
            </a:endParaRPr>
          </a:p>
        </p:txBody>
      </p:sp>
      <p:sp>
        <p:nvSpPr>
          <p:cNvPr id="18" name="Shape 16"/>
          <p:cNvSpPr/>
          <p:nvPr/>
        </p:nvSpPr>
        <p:spPr>
          <a:xfrm>
            <a:off x="5767268" y="6186021"/>
            <a:ext cx="8020050" cy="45719"/>
          </a:xfrm>
          <a:prstGeom prst="roundRect">
            <a:avLst>
              <a:gd name="adj" fmla="val 688518"/>
            </a:avLst>
          </a:prstGeom>
          <a:solidFill>
            <a:srgbClr val="DFB8D1"/>
          </a:solidFill>
          <a:ln/>
        </p:spPr>
      </p:sp>
      <p:sp>
        <p:nvSpPr>
          <p:cNvPr id="19" name="Shape 17"/>
          <p:cNvSpPr/>
          <p:nvPr/>
        </p:nvSpPr>
        <p:spPr>
          <a:xfrm>
            <a:off x="749498" y="6314776"/>
            <a:ext cx="6565702" cy="904788"/>
          </a:xfrm>
          <a:prstGeom prst="roundRect">
            <a:avLst>
              <a:gd name="adj" fmla="val 7409"/>
            </a:avLst>
          </a:prstGeom>
          <a:solidFill>
            <a:srgbClr val="F9D2EB"/>
          </a:solidFill>
          <a:ln w="7620">
            <a:solidFill>
              <a:srgbClr val="DFB8D1"/>
            </a:solidFill>
            <a:prstDash val="solid"/>
          </a:ln>
        </p:spPr>
      </p:sp>
      <p:sp>
        <p:nvSpPr>
          <p:cNvPr id="20" name="Text 18"/>
          <p:cNvSpPr/>
          <p:nvPr/>
        </p:nvSpPr>
        <p:spPr>
          <a:xfrm>
            <a:off x="3862388" y="6741773"/>
            <a:ext cx="263485" cy="280534"/>
          </a:xfrm>
          <a:prstGeom prst="rect">
            <a:avLst/>
          </a:prstGeom>
          <a:noFill/>
          <a:ln/>
        </p:spPr>
        <p:txBody>
          <a:bodyPr wrap="none" lIns="0" tIns="0" rIns="0" bIns="0" rtlCol="0" anchor="t"/>
          <a:lstStyle/>
          <a:p>
            <a:pPr marL="0" indent="0" algn="ctr">
              <a:lnSpc>
                <a:spcPts val="3300"/>
              </a:lnSpc>
              <a:buNone/>
            </a:pPr>
            <a:r>
              <a:rPr lang="en-US" sz="2400" dirty="0">
                <a:solidFill>
                  <a:srgbClr val="432338"/>
                </a:solidFill>
                <a:latin typeface="Arial Rounded MT Bold" panose="020F0704030504030204" pitchFamily="34" charset="0"/>
                <a:ea typeface="Noto Serif HK Semi Bold" pitchFamily="34" charset="-122"/>
                <a:cs typeface="Noto Serif HK Semi Bold" pitchFamily="34" charset="-120"/>
              </a:rPr>
              <a:t>4</a:t>
            </a:r>
            <a:endParaRPr lang="en-US" sz="2400" dirty="0">
              <a:latin typeface="Arial Rounded MT Bold" panose="020F0704030504030204" pitchFamily="34" charset="0"/>
            </a:endParaRPr>
          </a:p>
        </p:txBody>
      </p:sp>
      <p:sp>
        <p:nvSpPr>
          <p:cNvPr id="21" name="Text 19"/>
          <p:cNvSpPr/>
          <p:nvPr/>
        </p:nvSpPr>
        <p:spPr>
          <a:xfrm>
            <a:off x="7502485" y="6765109"/>
            <a:ext cx="1924645" cy="234590"/>
          </a:xfrm>
          <a:prstGeom prst="rect">
            <a:avLst/>
          </a:prstGeom>
          <a:noFill/>
          <a:ln/>
        </p:spPr>
        <p:txBody>
          <a:bodyPr wrap="none" lIns="0" tIns="0" rIns="0" bIns="0" rtlCol="0" anchor="t"/>
          <a:lstStyle/>
          <a:p>
            <a:pPr marL="0" indent="0" algn="l">
              <a:lnSpc>
                <a:spcPts val="2150"/>
              </a:lnSpc>
              <a:buNone/>
            </a:pPr>
            <a:r>
              <a:rPr lang="en-US" dirty="0">
                <a:solidFill>
                  <a:srgbClr val="432338"/>
                </a:solidFill>
                <a:latin typeface="Arial Rounded MT Bold" panose="020F0704030504030204" pitchFamily="34" charset="0"/>
                <a:ea typeface="Noto Serif HK Semi Bold" pitchFamily="34" charset="-122"/>
                <a:cs typeface="Noto Serif HK Semi Bold" pitchFamily="34" charset="-120"/>
              </a:rPr>
              <a:t>Frontend</a:t>
            </a:r>
            <a:endParaRPr lang="en-US" dirty="0">
              <a:latin typeface="Arial Rounded MT Bold" panose="020F0704030504030204" pitchFamily="34" charset="0"/>
            </a:endParaRPr>
          </a:p>
        </p:txBody>
      </p:sp>
      <p:sp>
        <p:nvSpPr>
          <p:cNvPr id="22" name="Text 20"/>
          <p:cNvSpPr/>
          <p:nvPr/>
        </p:nvSpPr>
        <p:spPr>
          <a:xfrm>
            <a:off x="7502485" y="7048812"/>
            <a:ext cx="1924645" cy="255381"/>
          </a:xfrm>
          <a:prstGeom prst="rect">
            <a:avLst/>
          </a:prstGeom>
          <a:noFill/>
          <a:ln/>
        </p:spPr>
        <p:txBody>
          <a:bodyPr wrap="none" lIns="0" tIns="0" rIns="0" bIns="0" rtlCol="0" anchor="t"/>
          <a:lstStyle/>
          <a:p>
            <a:pPr marL="0" indent="0" algn="l">
              <a:lnSpc>
                <a:spcPts val="2350"/>
              </a:lnSpc>
              <a:buNone/>
            </a:pPr>
            <a:r>
              <a:rPr lang="en-US" sz="1600" dirty="0">
                <a:solidFill>
                  <a:srgbClr val="432338"/>
                </a:solidFill>
                <a:latin typeface="Arial Rounded MT Bold" panose="020F0704030504030204" pitchFamily="34" charset="0"/>
                <a:ea typeface="Source Sans Pro" pitchFamily="34" charset="-122"/>
                <a:cs typeface="Source Sans Pro" pitchFamily="34" charset="-120"/>
              </a:rPr>
              <a:t>HTML/CSS/React (Replit)</a:t>
            </a:r>
            <a:endParaRPr lang="en-US" sz="1600" dirty="0">
              <a:latin typeface="Arial Rounded MT Bold" panose="020F0704030504030204" pitchFamily="34" charset="0"/>
            </a:endParaRPr>
          </a:p>
        </p:txBody>
      </p:sp>
      <p:sp>
        <p:nvSpPr>
          <p:cNvPr id="25" name="Rectangle 24">
            <a:extLst>
              <a:ext uri="{FF2B5EF4-FFF2-40B4-BE49-F238E27FC236}">
                <a16:creationId xmlns:a16="http://schemas.microsoft.com/office/drawing/2014/main" id="{A908BD19-7E78-DDA6-BEDD-00DD2CEDEB0F}"/>
              </a:ext>
            </a:extLst>
          </p:cNvPr>
          <p:cNvSpPr/>
          <p:nvPr/>
        </p:nvSpPr>
        <p:spPr>
          <a:xfrm>
            <a:off x="277091" y="290040"/>
            <a:ext cx="13941949" cy="764952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Arial Rounded MT Bold" panose="020F0704030504030204" pitchFamily="34" charset="0"/>
            </a:endParaRPr>
          </a:p>
        </p:txBody>
      </p:sp>
      <p:sp>
        <p:nvSpPr>
          <p:cNvPr id="23" name="TextBox 22">
            <a:extLst>
              <a:ext uri="{FF2B5EF4-FFF2-40B4-BE49-F238E27FC236}">
                <a16:creationId xmlns:a16="http://schemas.microsoft.com/office/drawing/2014/main" id="{F02D9E04-642C-A940-38E3-F53D950AFDE9}"/>
              </a:ext>
            </a:extLst>
          </p:cNvPr>
          <p:cNvSpPr txBox="1"/>
          <p:nvPr/>
        </p:nvSpPr>
        <p:spPr>
          <a:xfrm>
            <a:off x="13692851" y="7939560"/>
            <a:ext cx="660458" cy="369332"/>
          </a:xfrm>
          <a:prstGeom prst="rect">
            <a:avLst/>
          </a:prstGeom>
          <a:noFill/>
        </p:spPr>
        <p:txBody>
          <a:bodyPr wrap="square" rtlCol="0">
            <a:spAutoFit/>
          </a:bodyPr>
          <a:lstStyle/>
          <a:p>
            <a:r>
              <a:rPr lang="en-IN" dirty="0"/>
              <a:t>25</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name="Slide 14">
    <p:spTree>
      <p:nvGrpSpPr>
        <p:cNvPr id="1" name=""/>
        <p:cNvGrpSpPr/>
        <p:nvPr/>
      </p:nvGrpSpPr>
      <p:grpSpPr>
        <a:xfrm>
          <a:off x="0" y="0"/>
          <a:ext cx="0" cy="0"/>
          <a:chOff x="0" y="0"/>
          <a:chExt cx="0" cy="0"/>
        </a:xfrm>
      </p:grpSpPr>
      <p:sp>
        <p:nvSpPr>
          <p:cNvPr id="2" name="Text 0"/>
          <p:cNvSpPr/>
          <p:nvPr/>
        </p:nvSpPr>
        <p:spPr>
          <a:xfrm>
            <a:off x="691039" y="778073"/>
            <a:ext cx="12781002" cy="546140"/>
          </a:xfrm>
          <a:prstGeom prst="rect">
            <a:avLst/>
          </a:prstGeom>
          <a:noFill/>
          <a:ln/>
        </p:spPr>
        <p:txBody>
          <a:bodyPr wrap="none" lIns="0" tIns="0" rIns="0" bIns="0" rtlCol="0" anchor="t"/>
          <a:lstStyle/>
          <a:p>
            <a:pPr marL="0" indent="0" algn="l">
              <a:lnSpc>
                <a:spcPts val="4000"/>
              </a:lnSpc>
              <a:buNone/>
            </a:pPr>
            <a:r>
              <a:rPr lang="en-US" sz="3200" dirty="0">
                <a:solidFill>
                  <a:srgbClr val="371A2D"/>
                </a:solidFill>
                <a:latin typeface="Arial Rounded MT Bold" panose="020F0704030504030204" pitchFamily="34" charset="0"/>
                <a:ea typeface="Noto Serif HK Semi Bold" pitchFamily="34" charset="-122"/>
                <a:cs typeface="Noto Serif HK Semi Bold" pitchFamily="34" charset="-120"/>
              </a:rPr>
              <a:t>Core Functional Features: Building Meaningful Connections </a:t>
            </a:r>
            <a:r>
              <a:rPr lang="en-US" sz="320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3200" dirty="0">
              <a:latin typeface="Arial Rounded MT Bold" panose="020F0704030504030204" pitchFamily="34" charset="0"/>
            </a:endParaRPr>
          </a:p>
        </p:txBody>
      </p:sp>
      <p:pic>
        <p:nvPicPr>
          <p:cNvPr id="3" name="Image 0" descr="preencoded.png"/>
          <p:cNvPicPr>
            <a:picLocks noChangeAspect="1"/>
          </p:cNvPicPr>
          <p:nvPr/>
        </p:nvPicPr>
        <p:blipFill>
          <a:blip r:embed="rId3"/>
          <a:stretch>
            <a:fillRect/>
          </a:stretch>
        </p:blipFill>
        <p:spPr>
          <a:xfrm>
            <a:off x="691039" y="1669732"/>
            <a:ext cx="431840" cy="431840"/>
          </a:xfrm>
          <a:prstGeom prst="rect">
            <a:avLst/>
          </a:prstGeom>
        </p:spPr>
      </p:pic>
      <p:sp>
        <p:nvSpPr>
          <p:cNvPr id="4" name="Text 1"/>
          <p:cNvSpPr/>
          <p:nvPr/>
        </p:nvSpPr>
        <p:spPr>
          <a:xfrm>
            <a:off x="691039" y="2317433"/>
            <a:ext cx="2591157" cy="276820"/>
          </a:xfrm>
          <a:prstGeom prst="rect">
            <a:avLst/>
          </a:prstGeom>
          <a:noFill/>
          <a:ln/>
        </p:spPr>
        <p:txBody>
          <a:bodyPr wrap="none" lIns="0" tIns="0" rIns="0" bIns="0" rtlCol="0" anchor="t"/>
          <a:lstStyle/>
          <a:p>
            <a:pPr marL="0" indent="0" algn="l">
              <a:lnSpc>
                <a:spcPts val="2000"/>
              </a:lnSpc>
              <a:buNone/>
            </a:pPr>
            <a:r>
              <a:rPr lang="en-US" sz="1600" dirty="0">
                <a:solidFill>
                  <a:srgbClr val="432338"/>
                </a:solidFill>
                <a:latin typeface="Arial Rounded MT Bold" panose="020F0704030504030204" pitchFamily="34" charset="0"/>
                <a:ea typeface="Noto Serif HK Semi Bold" pitchFamily="34" charset="-122"/>
                <a:cs typeface="Noto Serif HK Semi Bold" pitchFamily="34" charset="-120"/>
              </a:rPr>
              <a:t>Daily Curated Matches </a:t>
            </a:r>
            <a:r>
              <a:rPr lang="en-US" sz="160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1600" dirty="0">
              <a:latin typeface="Arial Rounded MT Bold" panose="020F0704030504030204" pitchFamily="34" charset="0"/>
            </a:endParaRPr>
          </a:p>
        </p:txBody>
      </p:sp>
      <p:sp>
        <p:nvSpPr>
          <p:cNvPr id="5" name="Text 2"/>
          <p:cNvSpPr/>
          <p:nvPr/>
        </p:nvSpPr>
        <p:spPr>
          <a:xfrm>
            <a:off x="691039" y="2697837"/>
            <a:ext cx="4272201" cy="1658064"/>
          </a:xfrm>
          <a:prstGeom prst="rect">
            <a:avLst/>
          </a:prstGeom>
          <a:noFill/>
          <a:ln/>
        </p:spPr>
        <p:txBody>
          <a:bodyPr wrap="square" lIns="0" tIns="0" rIns="0" bIns="0" rtlCol="0" anchor="t"/>
          <a:lstStyle/>
          <a:p>
            <a:pPr marL="0" indent="0" algn="l">
              <a:lnSpc>
                <a:spcPts val="2150"/>
              </a:lnSpc>
              <a:buNone/>
            </a:pPr>
            <a:r>
              <a:rPr lang="en-US" sz="1350" dirty="0">
                <a:solidFill>
                  <a:srgbClr val="432338"/>
                </a:solidFill>
                <a:latin typeface="Arial Rounded MT Bold" panose="020F0704030504030204" pitchFamily="34" charset="0"/>
                <a:ea typeface="Source Sans Pro" pitchFamily="34" charset="-122"/>
                <a:cs typeface="Source Sans Pro" pitchFamily="34" charset="-120"/>
              </a:rPr>
              <a:t>Experience personalized matchmaking with 3-5 daily profiles tailored to your preferences, ensuring quality over quantity. Our algorithm learns and adapts, presenting profiles that truly align with your interests and relationship goals, making every match a potential meaningful connection.</a:t>
            </a:r>
            <a:endParaRPr lang="en-US" sz="1350" dirty="0">
              <a:latin typeface="Arial Rounded MT Bold" panose="020F0704030504030204" pitchFamily="34" charset="0"/>
            </a:endParaRPr>
          </a:p>
        </p:txBody>
      </p:sp>
      <p:pic>
        <p:nvPicPr>
          <p:cNvPr id="6" name="Image 1" descr="preencoded.png"/>
          <p:cNvPicPr>
            <a:picLocks noChangeAspect="1"/>
          </p:cNvPicPr>
          <p:nvPr/>
        </p:nvPicPr>
        <p:blipFill>
          <a:blip r:embed="rId4"/>
          <a:stretch>
            <a:fillRect/>
          </a:stretch>
        </p:blipFill>
        <p:spPr>
          <a:xfrm>
            <a:off x="5179100" y="1669732"/>
            <a:ext cx="431840" cy="431840"/>
          </a:xfrm>
          <a:prstGeom prst="rect">
            <a:avLst/>
          </a:prstGeom>
        </p:spPr>
      </p:pic>
      <p:sp>
        <p:nvSpPr>
          <p:cNvPr id="7" name="Text 3"/>
          <p:cNvSpPr/>
          <p:nvPr/>
        </p:nvSpPr>
        <p:spPr>
          <a:xfrm>
            <a:off x="5179100" y="2317433"/>
            <a:ext cx="3786307" cy="276820"/>
          </a:xfrm>
          <a:prstGeom prst="rect">
            <a:avLst/>
          </a:prstGeom>
          <a:noFill/>
          <a:ln/>
        </p:spPr>
        <p:txBody>
          <a:bodyPr wrap="none" lIns="0" tIns="0" rIns="0" bIns="0" rtlCol="0" anchor="t"/>
          <a:lstStyle/>
          <a:p>
            <a:pPr marL="0" indent="0" algn="l">
              <a:lnSpc>
                <a:spcPts val="2000"/>
              </a:lnSpc>
              <a:buNone/>
            </a:pPr>
            <a:r>
              <a:rPr lang="en-US" sz="1600" dirty="0">
                <a:solidFill>
                  <a:srgbClr val="432338"/>
                </a:solidFill>
                <a:latin typeface="Arial Rounded MT Bold" panose="020F0704030504030204" pitchFamily="34" charset="0"/>
                <a:ea typeface="Noto Serif HK Semi Bold" pitchFamily="34" charset="-122"/>
                <a:cs typeface="Noto Serif HK Semi Bold" pitchFamily="34" charset="-120"/>
              </a:rPr>
              <a:t>Selfie Verification for Trust Scores </a:t>
            </a:r>
            <a:r>
              <a:rPr lang="en-US" sz="160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1600" dirty="0">
              <a:latin typeface="Arial Rounded MT Bold" panose="020F0704030504030204" pitchFamily="34" charset="0"/>
            </a:endParaRPr>
          </a:p>
        </p:txBody>
      </p:sp>
      <p:sp>
        <p:nvSpPr>
          <p:cNvPr id="8" name="Text 4"/>
          <p:cNvSpPr/>
          <p:nvPr/>
        </p:nvSpPr>
        <p:spPr>
          <a:xfrm>
            <a:off x="5179100" y="2697837"/>
            <a:ext cx="4272201" cy="1381720"/>
          </a:xfrm>
          <a:prstGeom prst="rect">
            <a:avLst/>
          </a:prstGeom>
          <a:noFill/>
          <a:ln/>
        </p:spPr>
        <p:txBody>
          <a:bodyPr wrap="square" lIns="0" tIns="0" rIns="0" bIns="0" rtlCol="0" anchor="t"/>
          <a:lstStyle/>
          <a:p>
            <a:pPr marL="0" indent="0" algn="l">
              <a:lnSpc>
                <a:spcPts val="2150"/>
              </a:lnSpc>
              <a:buNone/>
            </a:pPr>
            <a:r>
              <a:rPr lang="en-US" sz="1350" dirty="0">
                <a:solidFill>
                  <a:srgbClr val="432338"/>
                </a:solidFill>
                <a:latin typeface="Arial Rounded MT Bold" panose="020F0704030504030204" pitchFamily="34" charset="0"/>
                <a:ea typeface="Source Sans Pro" pitchFamily="34" charset="-122"/>
                <a:cs typeface="Source Sans Pro" pitchFamily="34" charset="-120"/>
              </a:rPr>
              <a:t>Boost your confidence in every interaction with our robust selfie verification system. This feature assigns trust scores to profiles, significantly reducing the presence of fake accounts and fostering a secure environment for all users. Trust is paramount in dating, and we're building it in.</a:t>
            </a:r>
            <a:endParaRPr lang="en-US" sz="1350" dirty="0">
              <a:latin typeface="Arial Rounded MT Bold" panose="020F0704030504030204" pitchFamily="34" charset="0"/>
            </a:endParaRPr>
          </a:p>
        </p:txBody>
      </p:sp>
      <p:pic>
        <p:nvPicPr>
          <p:cNvPr id="9" name="Image 2" descr="preencoded.png"/>
          <p:cNvPicPr>
            <a:picLocks noChangeAspect="1"/>
          </p:cNvPicPr>
          <p:nvPr/>
        </p:nvPicPr>
        <p:blipFill>
          <a:blip r:embed="rId5"/>
          <a:stretch>
            <a:fillRect/>
          </a:stretch>
        </p:blipFill>
        <p:spPr>
          <a:xfrm>
            <a:off x="9667161" y="1669732"/>
            <a:ext cx="431840" cy="431840"/>
          </a:xfrm>
          <a:prstGeom prst="rect">
            <a:avLst/>
          </a:prstGeom>
        </p:spPr>
      </p:pic>
      <p:sp>
        <p:nvSpPr>
          <p:cNvPr id="10" name="Text 5"/>
          <p:cNvSpPr/>
          <p:nvPr/>
        </p:nvSpPr>
        <p:spPr>
          <a:xfrm>
            <a:off x="9667161" y="2317433"/>
            <a:ext cx="3450312" cy="276820"/>
          </a:xfrm>
          <a:prstGeom prst="rect">
            <a:avLst/>
          </a:prstGeom>
          <a:noFill/>
          <a:ln/>
        </p:spPr>
        <p:txBody>
          <a:bodyPr wrap="none" lIns="0" tIns="0" rIns="0" bIns="0" rtlCol="0" anchor="t"/>
          <a:lstStyle/>
          <a:p>
            <a:pPr marL="0" indent="0" algn="l">
              <a:lnSpc>
                <a:spcPts val="2000"/>
              </a:lnSpc>
              <a:buNone/>
            </a:pPr>
            <a:r>
              <a:rPr lang="en-US" sz="1600" dirty="0">
                <a:solidFill>
                  <a:srgbClr val="432338"/>
                </a:solidFill>
                <a:latin typeface="Arial Rounded MT Bold" panose="020F0704030504030204" pitchFamily="34" charset="0"/>
                <a:ea typeface="Noto Serif HK Semi Bold" pitchFamily="34" charset="-122"/>
                <a:cs typeface="Noto Serif HK Semi Bold" pitchFamily="34" charset="-120"/>
              </a:rPr>
              <a:t>Real-Time Chat &amp; Gamification </a:t>
            </a:r>
            <a:r>
              <a:rPr lang="en-US" sz="160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1600" dirty="0">
              <a:latin typeface="Arial Rounded MT Bold" panose="020F0704030504030204" pitchFamily="34" charset="0"/>
            </a:endParaRPr>
          </a:p>
        </p:txBody>
      </p:sp>
      <p:sp>
        <p:nvSpPr>
          <p:cNvPr id="11" name="Text 6"/>
          <p:cNvSpPr/>
          <p:nvPr/>
        </p:nvSpPr>
        <p:spPr>
          <a:xfrm>
            <a:off x="9667161" y="2697837"/>
            <a:ext cx="4272201" cy="1381720"/>
          </a:xfrm>
          <a:prstGeom prst="rect">
            <a:avLst/>
          </a:prstGeom>
          <a:noFill/>
          <a:ln/>
        </p:spPr>
        <p:txBody>
          <a:bodyPr wrap="square" lIns="0" tIns="0" rIns="0" bIns="0" rtlCol="0" anchor="t"/>
          <a:lstStyle/>
          <a:p>
            <a:pPr marL="0" indent="0" algn="l">
              <a:lnSpc>
                <a:spcPts val="2150"/>
              </a:lnSpc>
              <a:buNone/>
            </a:pPr>
            <a:r>
              <a:rPr lang="en-US" sz="1350" dirty="0">
                <a:solidFill>
                  <a:srgbClr val="432338"/>
                </a:solidFill>
                <a:latin typeface="Arial Rounded MT Bold" panose="020F0704030504030204" pitchFamily="34" charset="0"/>
                <a:ea typeface="Source Sans Pro" pitchFamily="34" charset="-122"/>
                <a:cs typeface="Source Sans Pro" pitchFamily="34" charset="-120"/>
              </a:rPr>
              <a:t>Engage in lively conversations with our real-time chat, enhanced by fun gamification elements. Earn points, unlock achievements, and enjoy interactive features that make connecting with others more enjoyable and less intimidating, encouraging deeper conversations.</a:t>
            </a:r>
            <a:endParaRPr lang="en-US" sz="1350" dirty="0">
              <a:latin typeface="Arial Rounded MT Bold" panose="020F0704030504030204" pitchFamily="34" charset="0"/>
            </a:endParaRPr>
          </a:p>
        </p:txBody>
      </p:sp>
      <p:pic>
        <p:nvPicPr>
          <p:cNvPr id="12" name="Image 3" descr="preencoded.png"/>
          <p:cNvPicPr>
            <a:picLocks noChangeAspect="1"/>
          </p:cNvPicPr>
          <p:nvPr/>
        </p:nvPicPr>
        <p:blipFill>
          <a:blip r:embed="rId6"/>
          <a:stretch>
            <a:fillRect/>
          </a:stretch>
        </p:blipFill>
        <p:spPr>
          <a:xfrm>
            <a:off x="691039" y="4787741"/>
            <a:ext cx="431840" cy="431840"/>
          </a:xfrm>
          <a:prstGeom prst="rect">
            <a:avLst/>
          </a:prstGeom>
        </p:spPr>
      </p:pic>
      <p:sp>
        <p:nvSpPr>
          <p:cNvPr id="13" name="Text 7"/>
          <p:cNvSpPr/>
          <p:nvPr/>
        </p:nvSpPr>
        <p:spPr>
          <a:xfrm>
            <a:off x="691039" y="5435441"/>
            <a:ext cx="2909054" cy="276820"/>
          </a:xfrm>
          <a:prstGeom prst="rect">
            <a:avLst/>
          </a:prstGeom>
          <a:noFill/>
          <a:ln/>
        </p:spPr>
        <p:txBody>
          <a:bodyPr wrap="none" lIns="0" tIns="0" rIns="0" bIns="0" rtlCol="0" anchor="t"/>
          <a:lstStyle/>
          <a:p>
            <a:pPr marL="0" indent="0" algn="l">
              <a:lnSpc>
                <a:spcPts val="2000"/>
              </a:lnSpc>
              <a:buNone/>
            </a:pPr>
            <a:r>
              <a:rPr lang="en-US" sz="1600" dirty="0">
                <a:solidFill>
                  <a:srgbClr val="432338"/>
                </a:solidFill>
                <a:latin typeface="Arial Rounded MT Bold" panose="020F0704030504030204" pitchFamily="34" charset="0"/>
                <a:ea typeface="Noto Serif HK Semi Bold" pitchFamily="34" charset="-122"/>
                <a:cs typeface="Noto Serif HK Semi Bold" pitchFamily="34" charset="-120"/>
              </a:rPr>
              <a:t>AI-Generated Icebreakers </a:t>
            </a:r>
            <a:r>
              <a:rPr lang="en-US" sz="160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1600" dirty="0">
              <a:latin typeface="Arial Rounded MT Bold" panose="020F0704030504030204" pitchFamily="34" charset="0"/>
            </a:endParaRPr>
          </a:p>
        </p:txBody>
      </p:sp>
      <p:sp>
        <p:nvSpPr>
          <p:cNvPr id="14" name="Text 8"/>
          <p:cNvSpPr/>
          <p:nvPr/>
        </p:nvSpPr>
        <p:spPr>
          <a:xfrm>
            <a:off x="691039" y="5815846"/>
            <a:ext cx="4272201" cy="1381720"/>
          </a:xfrm>
          <a:prstGeom prst="rect">
            <a:avLst/>
          </a:prstGeom>
          <a:noFill/>
          <a:ln/>
        </p:spPr>
        <p:txBody>
          <a:bodyPr wrap="square" lIns="0" tIns="0" rIns="0" bIns="0" rtlCol="0" anchor="t"/>
          <a:lstStyle/>
          <a:p>
            <a:pPr marL="0" indent="0" algn="l">
              <a:lnSpc>
                <a:spcPts val="2150"/>
              </a:lnSpc>
              <a:buNone/>
            </a:pPr>
            <a:r>
              <a:rPr lang="en-US" sz="1350" dirty="0">
                <a:solidFill>
                  <a:srgbClr val="432338"/>
                </a:solidFill>
                <a:latin typeface="Arial Rounded MT Bold" panose="020F0704030504030204" pitchFamily="34" charset="0"/>
                <a:ea typeface="Source Sans Pro" pitchFamily="34" charset="-122"/>
                <a:cs typeface="Source Sans Pro" pitchFamily="34" charset="-120"/>
              </a:rPr>
              <a:t>Never struggle with opening lines again! Our AI-powered icebreakers provide personalized conversation starters, helping you initiate engaging discussions and effortlessly connect with your matches. Break the ice with witty and relevant prompts.</a:t>
            </a:r>
            <a:endParaRPr lang="en-US" sz="1350" dirty="0">
              <a:latin typeface="Arial Rounded MT Bold" panose="020F0704030504030204" pitchFamily="34" charset="0"/>
            </a:endParaRPr>
          </a:p>
        </p:txBody>
      </p:sp>
      <p:pic>
        <p:nvPicPr>
          <p:cNvPr id="15" name="Image 4" descr="preencoded.png"/>
          <p:cNvPicPr>
            <a:picLocks noChangeAspect="1"/>
          </p:cNvPicPr>
          <p:nvPr/>
        </p:nvPicPr>
        <p:blipFill>
          <a:blip r:embed="rId7"/>
          <a:stretch>
            <a:fillRect/>
          </a:stretch>
        </p:blipFill>
        <p:spPr>
          <a:xfrm>
            <a:off x="5179100" y="4787741"/>
            <a:ext cx="431840" cy="431840"/>
          </a:xfrm>
          <a:prstGeom prst="rect">
            <a:avLst/>
          </a:prstGeom>
        </p:spPr>
      </p:pic>
      <p:sp>
        <p:nvSpPr>
          <p:cNvPr id="16" name="Text 9"/>
          <p:cNvSpPr/>
          <p:nvPr/>
        </p:nvSpPr>
        <p:spPr>
          <a:xfrm>
            <a:off x="5179100" y="5435441"/>
            <a:ext cx="4272201" cy="530781"/>
          </a:xfrm>
          <a:prstGeom prst="rect">
            <a:avLst/>
          </a:prstGeom>
          <a:noFill/>
          <a:ln/>
        </p:spPr>
        <p:txBody>
          <a:bodyPr wrap="square" lIns="0" tIns="0" rIns="0" bIns="0" rtlCol="0" anchor="t"/>
          <a:lstStyle/>
          <a:p>
            <a:pPr marL="0" indent="0" algn="l">
              <a:lnSpc>
                <a:spcPts val="2000"/>
              </a:lnSpc>
              <a:buNone/>
            </a:pPr>
            <a:r>
              <a:rPr lang="en-US" sz="1600" dirty="0">
                <a:solidFill>
                  <a:srgbClr val="432338"/>
                </a:solidFill>
                <a:latin typeface="Arial Rounded MT Bold" panose="020F0704030504030204" pitchFamily="34" charset="0"/>
                <a:ea typeface="Noto Serif HK Semi Bold" pitchFamily="34" charset="-122"/>
                <a:cs typeface="Noto Serif HK Semi Bold" pitchFamily="34" charset="-120"/>
              </a:rPr>
              <a:t>Community-Based Reporting &amp; Moderation </a:t>
            </a:r>
            <a:r>
              <a:rPr lang="en-US" sz="160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1600" dirty="0">
              <a:latin typeface="Arial Rounded MT Bold" panose="020F0704030504030204" pitchFamily="34" charset="0"/>
            </a:endParaRPr>
          </a:p>
        </p:txBody>
      </p:sp>
      <p:sp>
        <p:nvSpPr>
          <p:cNvPr id="17" name="Text 10"/>
          <p:cNvSpPr/>
          <p:nvPr/>
        </p:nvSpPr>
        <p:spPr>
          <a:xfrm>
            <a:off x="5179100" y="6069806"/>
            <a:ext cx="4272201" cy="1381720"/>
          </a:xfrm>
          <a:prstGeom prst="rect">
            <a:avLst/>
          </a:prstGeom>
          <a:noFill/>
          <a:ln/>
        </p:spPr>
        <p:txBody>
          <a:bodyPr wrap="square" lIns="0" tIns="0" rIns="0" bIns="0" rtlCol="0" anchor="t"/>
          <a:lstStyle/>
          <a:p>
            <a:pPr marL="0" indent="0" algn="l">
              <a:lnSpc>
                <a:spcPts val="2150"/>
              </a:lnSpc>
              <a:buNone/>
            </a:pPr>
            <a:r>
              <a:rPr lang="en-US" sz="1350" dirty="0">
                <a:solidFill>
                  <a:srgbClr val="432338"/>
                </a:solidFill>
                <a:latin typeface="Arial Rounded MT Bold" panose="020F0704030504030204" pitchFamily="34" charset="0"/>
                <a:ea typeface="Source Sans Pro" pitchFamily="34" charset="-122"/>
                <a:cs typeface="Source Sans Pro" pitchFamily="34" charset="-120"/>
              </a:rPr>
              <a:t>LuvNimbus prioritizes user safety through a robust community-driven reporting and moderation system. Users can report inappropriate behavior, and our dedicated team ensures swift action, maintaining a respectful and safe space for everyone to interact.</a:t>
            </a:r>
            <a:endParaRPr lang="en-US" sz="1350" dirty="0">
              <a:latin typeface="Arial Rounded MT Bold" panose="020F0704030504030204" pitchFamily="34" charset="0"/>
            </a:endParaRPr>
          </a:p>
        </p:txBody>
      </p:sp>
      <p:sp>
        <p:nvSpPr>
          <p:cNvPr id="20" name="Rectangle 19">
            <a:extLst>
              <a:ext uri="{FF2B5EF4-FFF2-40B4-BE49-F238E27FC236}">
                <a16:creationId xmlns:a16="http://schemas.microsoft.com/office/drawing/2014/main" id="{E7DB586E-296C-15B2-9987-C4C676975588}"/>
              </a:ext>
            </a:extLst>
          </p:cNvPr>
          <p:cNvSpPr/>
          <p:nvPr/>
        </p:nvSpPr>
        <p:spPr>
          <a:xfrm>
            <a:off x="277091" y="290040"/>
            <a:ext cx="13941949" cy="764952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92A0F90D-1D7D-38E2-8C55-47BEB5711D19}"/>
              </a:ext>
            </a:extLst>
          </p:cNvPr>
          <p:cNvSpPr txBox="1"/>
          <p:nvPr/>
        </p:nvSpPr>
        <p:spPr>
          <a:xfrm>
            <a:off x="13692851" y="7939560"/>
            <a:ext cx="660458" cy="369332"/>
          </a:xfrm>
          <a:prstGeom prst="rect">
            <a:avLst/>
          </a:prstGeom>
          <a:noFill/>
        </p:spPr>
        <p:txBody>
          <a:bodyPr wrap="square" rtlCol="0">
            <a:spAutoFit/>
          </a:bodyPr>
          <a:lstStyle/>
          <a:p>
            <a:r>
              <a:rPr lang="en-IN" dirty="0"/>
              <a:t>26</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name="Slide 15">
    <p:spTree>
      <p:nvGrpSpPr>
        <p:cNvPr id="1" name=""/>
        <p:cNvGrpSpPr/>
        <p:nvPr/>
      </p:nvGrpSpPr>
      <p:grpSpPr>
        <a:xfrm>
          <a:off x="0" y="0"/>
          <a:ext cx="0" cy="0"/>
          <a:chOff x="0" y="0"/>
          <a:chExt cx="0" cy="0"/>
        </a:xfrm>
      </p:grpSpPr>
      <p:sp>
        <p:nvSpPr>
          <p:cNvPr id="2" name="Text 0"/>
          <p:cNvSpPr/>
          <p:nvPr/>
        </p:nvSpPr>
        <p:spPr>
          <a:xfrm>
            <a:off x="516017" y="550664"/>
            <a:ext cx="9005530" cy="409932"/>
          </a:xfrm>
          <a:prstGeom prst="rect">
            <a:avLst/>
          </a:prstGeom>
          <a:noFill/>
          <a:ln/>
        </p:spPr>
        <p:txBody>
          <a:bodyPr wrap="none" lIns="0" tIns="0" rIns="0" bIns="0" rtlCol="0" anchor="t"/>
          <a:lstStyle/>
          <a:p>
            <a:pPr marL="0" indent="0" algn="l">
              <a:lnSpc>
                <a:spcPts val="2950"/>
              </a:lnSpc>
              <a:buNone/>
            </a:pPr>
            <a:r>
              <a:rPr lang="en-US" sz="3200" dirty="0">
                <a:solidFill>
                  <a:srgbClr val="371A2D"/>
                </a:solidFill>
                <a:latin typeface="Arial Rounded MT Bold" panose="020F0704030504030204" pitchFamily="34" charset="0"/>
                <a:ea typeface="Noto Serif HK Semi Bold" pitchFamily="34" charset="-122"/>
                <a:cs typeface="Noto Serif HK Semi Bold" pitchFamily="34" charset="-120"/>
              </a:rPr>
              <a:t>Quality &amp; Compliance Goals: A Foundation of Excellence </a:t>
            </a:r>
            <a:r>
              <a:rPr lang="en-US" sz="320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3200" dirty="0">
              <a:latin typeface="Arial Rounded MT Bold" panose="020F0704030504030204" pitchFamily="34" charset="0"/>
            </a:endParaRPr>
          </a:p>
        </p:txBody>
      </p:sp>
      <p:sp>
        <p:nvSpPr>
          <p:cNvPr id="3" name="Shape 1"/>
          <p:cNvSpPr/>
          <p:nvPr/>
        </p:nvSpPr>
        <p:spPr>
          <a:xfrm>
            <a:off x="516017" y="1299210"/>
            <a:ext cx="6641782" cy="1226344"/>
          </a:xfrm>
          <a:prstGeom prst="roundRect">
            <a:avLst>
              <a:gd name="adj" fmla="val 4419"/>
            </a:avLst>
          </a:prstGeom>
          <a:solidFill>
            <a:srgbClr val="F9D2EB"/>
          </a:solidFill>
          <a:ln w="7620">
            <a:solidFill>
              <a:srgbClr val="DFB8D1"/>
            </a:solidFill>
            <a:prstDash val="solid"/>
          </a:ln>
        </p:spPr>
      </p:sp>
      <p:sp>
        <p:nvSpPr>
          <p:cNvPr id="4" name="Text 2"/>
          <p:cNvSpPr/>
          <p:nvPr/>
        </p:nvSpPr>
        <p:spPr>
          <a:xfrm>
            <a:off x="652582" y="1435775"/>
            <a:ext cx="2046803" cy="204907"/>
          </a:xfrm>
          <a:prstGeom prst="rect">
            <a:avLst/>
          </a:prstGeom>
          <a:noFill/>
          <a:ln/>
        </p:spPr>
        <p:txBody>
          <a:bodyPr wrap="none" lIns="0" tIns="0" rIns="0" bIns="0" rtlCol="0" anchor="t"/>
          <a:lstStyle/>
          <a:p>
            <a:pPr marL="0" indent="0" algn="l">
              <a:lnSpc>
                <a:spcPts val="1450"/>
              </a:lnSpc>
              <a:buNone/>
            </a:pPr>
            <a:r>
              <a:rPr lang="en-US" sz="1600" dirty="0">
                <a:solidFill>
                  <a:srgbClr val="432338"/>
                </a:solidFill>
                <a:latin typeface="Arial Rounded MT Bold" panose="020F0704030504030204" pitchFamily="34" charset="0"/>
                <a:ea typeface="Noto Serif HK Semi Bold" pitchFamily="34" charset="-122"/>
                <a:cs typeface="Noto Serif HK Semi Bold" pitchFamily="34" charset="-120"/>
              </a:rPr>
              <a:t>Load Speeds &lt;2 Seconds </a:t>
            </a:r>
            <a:r>
              <a:rPr lang="en-US" sz="160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1600" dirty="0">
              <a:latin typeface="Arial Rounded MT Bold" panose="020F0704030504030204" pitchFamily="34" charset="0"/>
            </a:endParaRPr>
          </a:p>
        </p:txBody>
      </p:sp>
      <p:sp>
        <p:nvSpPr>
          <p:cNvPr id="5" name="Text 3"/>
          <p:cNvSpPr/>
          <p:nvPr/>
        </p:nvSpPr>
        <p:spPr>
          <a:xfrm>
            <a:off x="652582" y="1694518"/>
            <a:ext cx="6368653" cy="619363"/>
          </a:xfrm>
          <a:prstGeom prst="rect">
            <a:avLst/>
          </a:prstGeom>
          <a:noFill/>
          <a:ln/>
        </p:spPr>
        <p:txBody>
          <a:bodyPr wrap="square" lIns="0" tIns="0" rIns="0" bIns="0" rtlCol="0" anchor="t"/>
          <a:lstStyle/>
          <a:p>
            <a:pPr marL="0" indent="0" algn="l">
              <a:lnSpc>
                <a:spcPts val="1600"/>
              </a:lnSpc>
              <a:buNone/>
            </a:pPr>
            <a:r>
              <a:rPr lang="en-US" sz="1200" dirty="0">
                <a:solidFill>
                  <a:srgbClr val="432338"/>
                </a:solidFill>
                <a:latin typeface="Arial Rounded MT Bold" panose="020F0704030504030204" pitchFamily="34" charset="0"/>
                <a:ea typeface="Source Sans Pro" pitchFamily="34" charset="-122"/>
                <a:cs typeface="Source Sans Pro" pitchFamily="34" charset="-120"/>
              </a:rPr>
              <a:t>Our commitment to an exceptional user experience begins with lightning-fast load times. We ensure that LuvNimbus launches and navigates seamlessly, with all core features loading in under two seconds. This optimizes user engagement and minimizes frustration.</a:t>
            </a:r>
            <a:endParaRPr lang="en-US" sz="1200" dirty="0">
              <a:latin typeface="Arial Rounded MT Bold" panose="020F0704030504030204" pitchFamily="34" charset="0"/>
            </a:endParaRPr>
          </a:p>
        </p:txBody>
      </p:sp>
      <p:sp>
        <p:nvSpPr>
          <p:cNvPr id="6" name="Shape 4"/>
          <p:cNvSpPr/>
          <p:nvPr/>
        </p:nvSpPr>
        <p:spPr>
          <a:xfrm>
            <a:off x="516017" y="2654498"/>
            <a:ext cx="6641782" cy="1226344"/>
          </a:xfrm>
          <a:prstGeom prst="roundRect">
            <a:avLst>
              <a:gd name="adj" fmla="val 4419"/>
            </a:avLst>
          </a:prstGeom>
          <a:solidFill>
            <a:srgbClr val="F9D2EB"/>
          </a:solidFill>
          <a:ln w="7620">
            <a:solidFill>
              <a:srgbClr val="DFB8D1"/>
            </a:solidFill>
            <a:prstDash val="solid"/>
          </a:ln>
        </p:spPr>
      </p:sp>
      <p:sp>
        <p:nvSpPr>
          <p:cNvPr id="7" name="Text 5"/>
          <p:cNvSpPr/>
          <p:nvPr/>
        </p:nvSpPr>
        <p:spPr>
          <a:xfrm>
            <a:off x="652582" y="2791063"/>
            <a:ext cx="2322195" cy="204907"/>
          </a:xfrm>
          <a:prstGeom prst="rect">
            <a:avLst/>
          </a:prstGeom>
          <a:noFill/>
          <a:ln/>
        </p:spPr>
        <p:txBody>
          <a:bodyPr wrap="none" lIns="0" tIns="0" rIns="0" bIns="0" rtlCol="0" anchor="t"/>
          <a:lstStyle/>
          <a:p>
            <a:pPr marL="0" indent="0" algn="l">
              <a:lnSpc>
                <a:spcPts val="1450"/>
              </a:lnSpc>
              <a:buNone/>
            </a:pPr>
            <a:r>
              <a:rPr lang="en-US" sz="1600" dirty="0">
                <a:solidFill>
                  <a:srgbClr val="432338"/>
                </a:solidFill>
                <a:latin typeface="Arial Rounded MT Bold" panose="020F0704030504030204" pitchFamily="34" charset="0"/>
                <a:ea typeface="Noto Serif HK Semi Bold" pitchFamily="34" charset="-122"/>
                <a:cs typeface="Noto Serif HK Semi Bold" pitchFamily="34" charset="-120"/>
              </a:rPr>
              <a:t>Security: JWT &amp; Encryption </a:t>
            </a:r>
            <a:r>
              <a:rPr lang="en-US" sz="160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1600" dirty="0">
              <a:latin typeface="Arial Rounded MT Bold" panose="020F0704030504030204" pitchFamily="34" charset="0"/>
            </a:endParaRPr>
          </a:p>
        </p:txBody>
      </p:sp>
      <p:sp>
        <p:nvSpPr>
          <p:cNvPr id="8" name="Text 6"/>
          <p:cNvSpPr/>
          <p:nvPr/>
        </p:nvSpPr>
        <p:spPr>
          <a:xfrm>
            <a:off x="652582" y="3124914"/>
            <a:ext cx="6368653" cy="619363"/>
          </a:xfrm>
          <a:prstGeom prst="rect">
            <a:avLst/>
          </a:prstGeom>
          <a:noFill/>
          <a:ln/>
        </p:spPr>
        <p:txBody>
          <a:bodyPr wrap="square" lIns="0" tIns="0" rIns="0" bIns="0" rtlCol="0" anchor="t"/>
          <a:lstStyle/>
          <a:p>
            <a:pPr marL="0" indent="0" algn="l">
              <a:lnSpc>
                <a:spcPts val="1600"/>
              </a:lnSpc>
              <a:buNone/>
            </a:pPr>
            <a:r>
              <a:rPr lang="en-US" sz="1200" dirty="0">
                <a:solidFill>
                  <a:srgbClr val="432338"/>
                </a:solidFill>
                <a:latin typeface="Arial Rounded MT Bold" panose="020F0704030504030204" pitchFamily="34" charset="0"/>
                <a:ea typeface="Source Sans Pro" pitchFamily="34" charset="-122"/>
                <a:cs typeface="Source Sans Pro" pitchFamily="34" charset="-120"/>
              </a:rPr>
              <a:t>User data privacy and security are non-negotiable. LuvNimbus employs industry-leading JSON Web Tokens (JWT) for secure authentication and end-to-end encryption for all communications, safeguarding your personal information and conversations.</a:t>
            </a:r>
            <a:endParaRPr lang="en-US" sz="1200" dirty="0">
              <a:latin typeface="Arial Rounded MT Bold" panose="020F0704030504030204" pitchFamily="34" charset="0"/>
            </a:endParaRPr>
          </a:p>
        </p:txBody>
      </p:sp>
      <p:sp>
        <p:nvSpPr>
          <p:cNvPr id="9" name="Shape 7"/>
          <p:cNvSpPr/>
          <p:nvPr/>
        </p:nvSpPr>
        <p:spPr>
          <a:xfrm>
            <a:off x="516017" y="4009787"/>
            <a:ext cx="6641782" cy="1019889"/>
          </a:xfrm>
          <a:prstGeom prst="roundRect">
            <a:avLst>
              <a:gd name="adj" fmla="val 5313"/>
            </a:avLst>
          </a:prstGeom>
          <a:solidFill>
            <a:srgbClr val="F9D2EB"/>
          </a:solidFill>
          <a:ln w="7620">
            <a:solidFill>
              <a:srgbClr val="DFB8D1"/>
            </a:solidFill>
            <a:prstDash val="solid"/>
          </a:ln>
        </p:spPr>
      </p:sp>
      <p:sp>
        <p:nvSpPr>
          <p:cNvPr id="10" name="Text 8"/>
          <p:cNvSpPr/>
          <p:nvPr/>
        </p:nvSpPr>
        <p:spPr>
          <a:xfrm>
            <a:off x="652582" y="4146352"/>
            <a:ext cx="2869763" cy="204907"/>
          </a:xfrm>
          <a:prstGeom prst="rect">
            <a:avLst/>
          </a:prstGeom>
          <a:noFill/>
          <a:ln/>
        </p:spPr>
        <p:txBody>
          <a:bodyPr wrap="none" lIns="0" tIns="0" rIns="0" bIns="0" rtlCol="0" anchor="t"/>
          <a:lstStyle/>
          <a:p>
            <a:pPr marL="0" indent="0" algn="l">
              <a:lnSpc>
                <a:spcPts val="1450"/>
              </a:lnSpc>
              <a:buNone/>
            </a:pPr>
            <a:r>
              <a:rPr lang="en-US" sz="1600" dirty="0">
                <a:solidFill>
                  <a:srgbClr val="432338"/>
                </a:solidFill>
                <a:latin typeface="Arial Rounded MT Bold" panose="020F0704030504030204" pitchFamily="34" charset="0"/>
                <a:ea typeface="Noto Serif HK Semi Bold" pitchFamily="34" charset="-122"/>
                <a:cs typeface="Noto Serif HK Semi Bold" pitchFamily="34" charset="-120"/>
              </a:rPr>
              <a:t>Privacy: GDPR &amp; CCPA Compliance </a:t>
            </a:r>
            <a:r>
              <a:rPr lang="en-US" sz="160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1600" dirty="0">
              <a:latin typeface="Arial Rounded MT Bold" panose="020F0704030504030204" pitchFamily="34" charset="0"/>
            </a:endParaRPr>
          </a:p>
        </p:txBody>
      </p:sp>
      <p:sp>
        <p:nvSpPr>
          <p:cNvPr id="11" name="Text 9"/>
          <p:cNvSpPr/>
          <p:nvPr/>
        </p:nvSpPr>
        <p:spPr>
          <a:xfrm>
            <a:off x="652582" y="4408766"/>
            <a:ext cx="6368653" cy="412909"/>
          </a:xfrm>
          <a:prstGeom prst="rect">
            <a:avLst/>
          </a:prstGeom>
          <a:noFill/>
          <a:ln/>
        </p:spPr>
        <p:txBody>
          <a:bodyPr wrap="square" lIns="0" tIns="0" rIns="0" bIns="0" rtlCol="0" anchor="t"/>
          <a:lstStyle/>
          <a:p>
            <a:pPr marL="0" indent="0" algn="l">
              <a:lnSpc>
                <a:spcPts val="1600"/>
              </a:lnSpc>
              <a:buNone/>
            </a:pPr>
            <a:r>
              <a:rPr lang="en-US" sz="1200" dirty="0">
                <a:solidFill>
                  <a:srgbClr val="432338"/>
                </a:solidFill>
                <a:latin typeface="Arial Rounded MT Bold" panose="020F0704030504030204" pitchFamily="34" charset="0"/>
                <a:ea typeface="Source Sans Pro" pitchFamily="34" charset="-122"/>
                <a:cs typeface="Source Sans Pro" pitchFamily="34" charset="-120"/>
              </a:rPr>
              <a:t>We adhere strictly to global data privacy regulations, including GDPR and CCPA. Our privacy policies are transparent, and user consent is paramount, ensuring your personal data is handled responsibly and ethically.</a:t>
            </a:r>
            <a:endParaRPr lang="en-US" sz="1200" dirty="0">
              <a:latin typeface="Arial Rounded MT Bold" panose="020F0704030504030204" pitchFamily="34" charset="0"/>
            </a:endParaRPr>
          </a:p>
        </p:txBody>
      </p:sp>
      <p:sp>
        <p:nvSpPr>
          <p:cNvPr id="12" name="Shape 10"/>
          <p:cNvSpPr/>
          <p:nvPr/>
        </p:nvSpPr>
        <p:spPr>
          <a:xfrm>
            <a:off x="516017" y="5158621"/>
            <a:ext cx="6641782" cy="1019889"/>
          </a:xfrm>
          <a:prstGeom prst="roundRect">
            <a:avLst>
              <a:gd name="adj" fmla="val 5313"/>
            </a:avLst>
          </a:prstGeom>
          <a:solidFill>
            <a:srgbClr val="F9D2EB"/>
          </a:solidFill>
          <a:ln w="7620">
            <a:solidFill>
              <a:srgbClr val="DFB8D1"/>
            </a:solidFill>
            <a:prstDash val="solid"/>
          </a:ln>
        </p:spPr>
      </p:sp>
      <p:sp>
        <p:nvSpPr>
          <p:cNvPr id="13" name="Text 11"/>
          <p:cNvSpPr/>
          <p:nvPr/>
        </p:nvSpPr>
        <p:spPr>
          <a:xfrm>
            <a:off x="652582" y="5295186"/>
            <a:ext cx="2283976" cy="204907"/>
          </a:xfrm>
          <a:prstGeom prst="rect">
            <a:avLst/>
          </a:prstGeom>
          <a:noFill/>
          <a:ln/>
        </p:spPr>
        <p:txBody>
          <a:bodyPr wrap="none" lIns="0" tIns="0" rIns="0" bIns="0" rtlCol="0" anchor="t"/>
          <a:lstStyle/>
          <a:p>
            <a:pPr marL="0" indent="0" algn="l">
              <a:lnSpc>
                <a:spcPts val="1450"/>
              </a:lnSpc>
              <a:buNone/>
            </a:pPr>
            <a:r>
              <a:rPr lang="en-US" sz="1600" dirty="0">
                <a:solidFill>
                  <a:srgbClr val="432338"/>
                </a:solidFill>
                <a:latin typeface="Arial Rounded MT Bold" panose="020F0704030504030204" pitchFamily="34" charset="0"/>
                <a:ea typeface="Noto Serif HK Semi Bold" pitchFamily="34" charset="-122"/>
                <a:cs typeface="Noto Serif HK Semi Bold" pitchFamily="34" charset="-120"/>
              </a:rPr>
              <a:t>Accessibility: WCAG 2.1 AA </a:t>
            </a:r>
            <a:r>
              <a:rPr lang="en-US" sz="160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1600" dirty="0">
              <a:latin typeface="Arial Rounded MT Bold" panose="020F0704030504030204" pitchFamily="34" charset="0"/>
            </a:endParaRPr>
          </a:p>
        </p:txBody>
      </p:sp>
      <p:sp>
        <p:nvSpPr>
          <p:cNvPr id="14" name="Text 12"/>
          <p:cNvSpPr/>
          <p:nvPr/>
        </p:nvSpPr>
        <p:spPr>
          <a:xfrm>
            <a:off x="652581" y="5547837"/>
            <a:ext cx="6368653" cy="412909"/>
          </a:xfrm>
          <a:prstGeom prst="rect">
            <a:avLst/>
          </a:prstGeom>
          <a:noFill/>
          <a:ln/>
        </p:spPr>
        <p:txBody>
          <a:bodyPr wrap="square" lIns="0" tIns="0" rIns="0" bIns="0" rtlCol="0" anchor="t"/>
          <a:lstStyle/>
          <a:p>
            <a:pPr marL="0" indent="0" algn="l">
              <a:lnSpc>
                <a:spcPts val="1600"/>
              </a:lnSpc>
              <a:buNone/>
            </a:pPr>
            <a:r>
              <a:rPr lang="en-US" sz="1200" dirty="0">
                <a:solidFill>
                  <a:srgbClr val="432338"/>
                </a:solidFill>
                <a:latin typeface="Arial Rounded MT Bold" panose="020F0704030504030204" pitchFamily="34" charset="0"/>
                <a:ea typeface="Source Sans Pro" pitchFamily="34" charset="-122"/>
                <a:cs typeface="Source Sans Pro" pitchFamily="34" charset="-120"/>
              </a:rPr>
              <a:t>LuvNimbus is designed to be inclusive and accessible to everyone. We follow WCAG 2.1 AA guidelines, ensuring our platform is usable by individuals with diverse abilities, fostering a truly universal dating experience.</a:t>
            </a:r>
            <a:endParaRPr lang="en-US" sz="1200" dirty="0">
              <a:latin typeface="Arial Rounded MT Bold" panose="020F0704030504030204" pitchFamily="34" charset="0"/>
            </a:endParaRPr>
          </a:p>
        </p:txBody>
      </p:sp>
      <p:sp>
        <p:nvSpPr>
          <p:cNvPr id="15" name="Shape 13"/>
          <p:cNvSpPr/>
          <p:nvPr/>
        </p:nvSpPr>
        <p:spPr>
          <a:xfrm>
            <a:off x="516017" y="6307455"/>
            <a:ext cx="6641782" cy="1226344"/>
          </a:xfrm>
          <a:prstGeom prst="roundRect">
            <a:avLst>
              <a:gd name="adj" fmla="val 4419"/>
            </a:avLst>
          </a:prstGeom>
          <a:solidFill>
            <a:srgbClr val="F9D2EB"/>
          </a:solidFill>
          <a:ln w="7620">
            <a:solidFill>
              <a:srgbClr val="DFB8D1"/>
            </a:solidFill>
            <a:prstDash val="solid"/>
          </a:ln>
        </p:spPr>
      </p:sp>
      <p:sp>
        <p:nvSpPr>
          <p:cNvPr id="16" name="Text 14"/>
          <p:cNvSpPr/>
          <p:nvPr/>
        </p:nvSpPr>
        <p:spPr>
          <a:xfrm>
            <a:off x="652582" y="6444020"/>
            <a:ext cx="1820823" cy="204907"/>
          </a:xfrm>
          <a:prstGeom prst="rect">
            <a:avLst/>
          </a:prstGeom>
          <a:noFill/>
          <a:ln/>
        </p:spPr>
        <p:txBody>
          <a:bodyPr wrap="none" lIns="0" tIns="0" rIns="0" bIns="0" rtlCol="0" anchor="t"/>
          <a:lstStyle/>
          <a:p>
            <a:pPr marL="0" indent="0" algn="l">
              <a:lnSpc>
                <a:spcPts val="1450"/>
              </a:lnSpc>
              <a:buNone/>
            </a:pPr>
            <a:r>
              <a:rPr lang="en-US" sz="1600" dirty="0">
                <a:solidFill>
                  <a:srgbClr val="432338"/>
                </a:solidFill>
                <a:latin typeface="Arial Rounded MT Bold" panose="020F0704030504030204" pitchFamily="34" charset="0"/>
                <a:ea typeface="Noto Serif HK Semi Bold" pitchFamily="34" charset="-122"/>
                <a:cs typeface="Noto Serif HK Semi Bold" pitchFamily="34" charset="-120"/>
              </a:rPr>
              <a:t>Multilingual Support </a:t>
            </a:r>
            <a:r>
              <a:rPr lang="en-US" sz="160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1600" dirty="0">
              <a:latin typeface="Arial Rounded MT Bold" panose="020F0704030504030204" pitchFamily="34" charset="0"/>
            </a:endParaRPr>
          </a:p>
        </p:txBody>
      </p:sp>
      <p:sp>
        <p:nvSpPr>
          <p:cNvPr id="17" name="Text 15"/>
          <p:cNvSpPr/>
          <p:nvPr/>
        </p:nvSpPr>
        <p:spPr>
          <a:xfrm>
            <a:off x="652582" y="6777871"/>
            <a:ext cx="6368653" cy="619363"/>
          </a:xfrm>
          <a:prstGeom prst="rect">
            <a:avLst/>
          </a:prstGeom>
          <a:noFill/>
          <a:ln/>
        </p:spPr>
        <p:txBody>
          <a:bodyPr wrap="square" lIns="0" tIns="0" rIns="0" bIns="0" rtlCol="0" anchor="t"/>
          <a:lstStyle/>
          <a:p>
            <a:pPr marL="0" indent="0" algn="l">
              <a:lnSpc>
                <a:spcPts val="1600"/>
              </a:lnSpc>
              <a:buNone/>
            </a:pPr>
            <a:r>
              <a:rPr lang="en-US" sz="1200" dirty="0">
                <a:solidFill>
                  <a:srgbClr val="432338"/>
                </a:solidFill>
                <a:latin typeface="Arial Rounded MT Bold" panose="020F0704030504030204" pitchFamily="34" charset="0"/>
                <a:ea typeface="Source Sans Pro" pitchFamily="34" charset="-122"/>
                <a:cs typeface="Source Sans Pro" pitchFamily="34" charset="-120"/>
              </a:rPr>
              <a:t>To cater to a diverse user base, LuvNimbus offers multilingual support, initially covering English and three key Indian languages. This enhances user comfort and broadens our reach within various linguistic communities across the region.</a:t>
            </a:r>
            <a:endParaRPr lang="en-US" sz="1200" dirty="0">
              <a:latin typeface="Arial Rounded MT Bold" panose="020F0704030504030204" pitchFamily="34" charset="0"/>
            </a:endParaRPr>
          </a:p>
        </p:txBody>
      </p:sp>
      <p:pic>
        <p:nvPicPr>
          <p:cNvPr id="18" name="Image 0" descr="preencoded.png"/>
          <p:cNvPicPr>
            <a:picLocks noChangeAspect="1"/>
          </p:cNvPicPr>
          <p:nvPr/>
        </p:nvPicPr>
        <p:blipFill>
          <a:blip r:embed="rId3"/>
          <a:stretch>
            <a:fillRect/>
          </a:stretch>
        </p:blipFill>
        <p:spPr>
          <a:xfrm>
            <a:off x="7480221" y="1299210"/>
            <a:ext cx="6641782" cy="4544378"/>
          </a:xfrm>
          <a:prstGeom prst="rect">
            <a:avLst/>
          </a:prstGeom>
        </p:spPr>
      </p:pic>
      <p:sp>
        <p:nvSpPr>
          <p:cNvPr id="19" name="Text 16"/>
          <p:cNvSpPr/>
          <p:nvPr/>
        </p:nvSpPr>
        <p:spPr>
          <a:xfrm>
            <a:off x="7480221" y="5988725"/>
            <a:ext cx="6641782" cy="619363"/>
          </a:xfrm>
          <a:prstGeom prst="rect">
            <a:avLst/>
          </a:prstGeom>
          <a:noFill/>
          <a:ln/>
        </p:spPr>
        <p:txBody>
          <a:bodyPr wrap="square" lIns="0" tIns="0" rIns="0" bIns="0" rtlCol="0" anchor="t"/>
          <a:lstStyle/>
          <a:p>
            <a:pPr marL="0" indent="0" algn="l">
              <a:lnSpc>
                <a:spcPts val="1600"/>
              </a:lnSpc>
              <a:buNone/>
            </a:pPr>
            <a:r>
              <a:rPr lang="en-US" sz="1200" dirty="0">
                <a:solidFill>
                  <a:srgbClr val="432338"/>
                </a:solidFill>
                <a:latin typeface="Arial Rounded MT Bold" panose="020F0704030504030204" pitchFamily="34" charset="0"/>
                <a:ea typeface="Source Sans Pro" pitchFamily="34" charset="-122"/>
                <a:cs typeface="Source Sans Pro" pitchFamily="34" charset="-120"/>
              </a:rPr>
              <a:t>Our dedication to quality ensures that LuvNimbus provides a secure, private, and accessible platform. We believe that a robust technical foundation is key to building lasting trust with our users and delivering a premium experience. This commitment extends beyond functionality to every aspect of the app's performance and compliance.</a:t>
            </a:r>
            <a:endParaRPr lang="en-US" sz="1200" dirty="0">
              <a:latin typeface="Arial Rounded MT Bold" panose="020F0704030504030204" pitchFamily="34" charset="0"/>
            </a:endParaRPr>
          </a:p>
        </p:txBody>
      </p:sp>
      <p:sp>
        <p:nvSpPr>
          <p:cNvPr id="20" name="Rectangle 19">
            <a:extLst>
              <a:ext uri="{FF2B5EF4-FFF2-40B4-BE49-F238E27FC236}">
                <a16:creationId xmlns:a16="http://schemas.microsoft.com/office/drawing/2014/main" id="{7D9201B6-EA06-7248-C8CE-CD01C2A2A2A9}"/>
              </a:ext>
            </a:extLst>
          </p:cNvPr>
          <p:cNvSpPr/>
          <p:nvPr/>
        </p:nvSpPr>
        <p:spPr>
          <a:xfrm>
            <a:off x="277091" y="290040"/>
            <a:ext cx="13941949" cy="764952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DF63FAED-DF1D-C5F6-BACF-37A2F62E2003}"/>
              </a:ext>
            </a:extLst>
          </p:cNvPr>
          <p:cNvSpPr txBox="1"/>
          <p:nvPr/>
        </p:nvSpPr>
        <p:spPr>
          <a:xfrm>
            <a:off x="13692851" y="7939560"/>
            <a:ext cx="660458" cy="369332"/>
          </a:xfrm>
          <a:prstGeom prst="rect">
            <a:avLst/>
          </a:prstGeom>
          <a:noFill/>
        </p:spPr>
        <p:txBody>
          <a:bodyPr wrap="square" rtlCol="0">
            <a:spAutoFit/>
          </a:bodyPr>
          <a:lstStyle/>
          <a:p>
            <a:r>
              <a:rPr lang="en-IN" dirty="0"/>
              <a:t>27</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name="Slide 16">
    <p:spTree>
      <p:nvGrpSpPr>
        <p:cNvPr id="1" name=""/>
        <p:cNvGrpSpPr/>
        <p:nvPr/>
      </p:nvGrpSpPr>
      <p:grpSpPr>
        <a:xfrm>
          <a:off x="0" y="0"/>
          <a:ext cx="0" cy="0"/>
          <a:chOff x="0" y="0"/>
          <a:chExt cx="0" cy="0"/>
        </a:xfrm>
      </p:grpSpPr>
      <p:sp>
        <p:nvSpPr>
          <p:cNvPr id="2" name="Text 0"/>
          <p:cNvSpPr/>
          <p:nvPr/>
        </p:nvSpPr>
        <p:spPr>
          <a:xfrm>
            <a:off x="956359" y="564552"/>
            <a:ext cx="9474994" cy="510421"/>
          </a:xfrm>
          <a:prstGeom prst="rect">
            <a:avLst/>
          </a:prstGeom>
          <a:noFill/>
          <a:ln/>
        </p:spPr>
        <p:txBody>
          <a:bodyPr wrap="none" lIns="0" tIns="0" rIns="0" bIns="0" rtlCol="0" anchor="t"/>
          <a:lstStyle/>
          <a:p>
            <a:pPr marL="0" indent="0" algn="l">
              <a:lnSpc>
                <a:spcPts val="3700"/>
              </a:lnSpc>
              <a:buNone/>
            </a:pPr>
            <a:r>
              <a:rPr lang="en-US" sz="2950" dirty="0">
                <a:solidFill>
                  <a:srgbClr val="371A2D"/>
                </a:solidFill>
                <a:latin typeface="Arial Rounded MT Bold" panose="020F0704030504030204" pitchFamily="34" charset="0"/>
                <a:ea typeface="Noto Serif HK Semi Bold" pitchFamily="34" charset="-122"/>
                <a:cs typeface="Noto Serif HK Semi Bold" pitchFamily="34" charset="-120"/>
              </a:rPr>
              <a:t>MVP User Testing Insights: Proving Our Impact </a:t>
            </a:r>
            <a:r>
              <a:rPr lang="en-US" sz="295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2950" dirty="0">
              <a:latin typeface="Arial Rounded MT Bold" panose="020F0704030504030204" pitchFamily="34" charset="0"/>
            </a:endParaRPr>
          </a:p>
        </p:txBody>
      </p:sp>
      <p:sp>
        <p:nvSpPr>
          <p:cNvPr id="10" name="Text 6"/>
          <p:cNvSpPr/>
          <p:nvPr/>
        </p:nvSpPr>
        <p:spPr>
          <a:xfrm>
            <a:off x="838319" y="6000630"/>
            <a:ext cx="6476881" cy="770811"/>
          </a:xfrm>
          <a:prstGeom prst="rect">
            <a:avLst/>
          </a:prstGeom>
          <a:noFill/>
          <a:ln/>
        </p:spPr>
        <p:txBody>
          <a:bodyPr wrap="square" lIns="0" tIns="0" rIns="0" bIns="0" rtlCol="0" anchor="t"/>
          <a:lstStyle/>
          <a:p>
            <a:pPr marL="0" indent="0" algn="l">
              <a:lnSpc>
                <a:spcPts val="2000"/>
              </a:lnSpc>
              <a:buNone/>
            </a:pPr>
            <a:endParaRPr lang="en-US" sz="1250" dirty="0">
              <a:latin typeface="Arial Rounded MT Bold" panose="020F0704030504030204" pitchFamily="34" charset="0"/>
            </a:endParaRPr>
          </a:p>
        </p:txBody>
      </p:sp>
      <p:pic>
        <p:nvPicPr>
          <p:cNvPr id="12" name="Picture 11">
            <a:extLst>
              <a:ext uri="{FF2B5EF4-FFF2-40B4-BE49-F238E27FC236}">
                <a16:creationId xmlns:a16="http://schemas.microsoft.com/office/drawing/2014/main" id="{30C2F400-14AB-E2C5-F9E4-7D1A6524D39C}"/>
              </a:ext>
            </a:extLst>
          </p:cNvPr>
          <p:cNvPicPr>
            <a:picLocks noChangeAspect="1"/>
          </p:cNvPicPr>
          <p:nvPr/>
        </p:nvPicPr>
        <p:blipFill>
          <a:blip r:embed="rId3"/>
          <a:srcRect l="9833" r="9390"/>
          <a:stretch>
            <a:fillRect/>
          </a:stretch>
        </p:blipFill>
        <p:spPr>
          <a:xfrm>
            <a:off x="2362331" y="1074973"/>
            <a:ext cx="9962865" cy="6782937"/>
          </a:xfrm>
          <a:prstGeom prst="rect">
            <a:avLst/>
          </a:prstGeom>
          <a:ln w="15875">
            <a:solidFill>
              <a:srgbClr val="7030A0"/>
            </a:solidFill>
          </a:ln>
        </p:spPr>
      </p:pic>
      <p:sp>
        <p:nvSpPr>
          <p:cNvPr id="13" name="Rectangle 12">
            <a:extLst>
              <a:ext uri="{FF2B5EF4-FFF2-40B4-BE49-F238E27FC236}">
                <a16:creationId xmlns:a16="http://schemas.microsoft.com/office/drawing/2014/main" id="{8E52106F-433C-FF76-F502-3A6CBF2CFAEF}"/>
              </a:ext>
            </a:extLst>
          </p:cNvPr>
          <p:cNvSpPr/>
          <p:nvPr/>
        </p:nvSpPr>
        <p:spPr>
          <a:xfrm>
            <a:off x="277091" y="290040"/>
            <a:ext cx="13941949" cy="764952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9BCF78D-62E6-1FEB-67D3-68B1E9A01D4C}"/>
              </a:ext>
            </a:extLst>
          </p:cNvPr>
          <p:cNvSpPr txBox="1"/>
          <p:nvPr/>
        </p:nvSpPr>
        <p:spPr>
          <a:xfrm>
            <a:off x="13692851" y="7939560"/>
            <a:ext cx="660458" cy="369332"/>
          </a:xfrm>
          <a:prstGeom prst="rect">
            <a:avLst/>
          </a:prstGeom>
          <a:noFill/>
        </p:spPr>
        <p:txBody>
          <a:bodyPr wrap="square" rtlCol="0">
            <a:spAutoFit/>
          </a:bodyPr>
          <a:lstStyle/>
          <a:p>
            <a:r>
              <a:rPr lang="en-IN" dirty="0"/>
              <a:t>28</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name="Slide 17">
    <p:spTree>
      <p:nvGrpSpPr>
        <p:cNvPr id="1" name=""/>
        <p:cNvGrpSpPr/>
        <p:nvPr/>
      </p:nvGrpSpPr>
      <p:grpSpPr>
        <a:xfrm>
          <a:off x="0" y="0"/>
          <a:ext cx="0" cy="0"/>
          <a:chOff x="0" y="0"/>
          <a:chExt cx="0" cy="0"/>
        </a:xfrm>
      </p:grpSpPr>
      <p:sp>
        <p:nvSpPr>
          <p:cNvPr id="2" name="Text 0"/>
          <p:cNvSpPr/>
          <p:nvPr/>
        </p:nvSpPr>
        <p:spPr>
          <a:xfrm>
            <a:off x="735330" y="718661"/>
            <a:ext cx="9182814" cy="578763"/>
          </a:xfrm>
          <a:prstGeom prst="rect">
            <a:avLst/>
          </a:prstGeom>
          <a:noFill/>
          <a:ln/>
        </p:spPr>
        <p:txBody>
          <a:bodyPr wrap="none" lIns="0" tIns="0" rIns="0" bIns="0" rtlCol="0" anchor="t"/>
          <a:lstStyle/>
          <a:p>
            <a:pPr marL="0" indent="0" algn="l">
              <a:lnSpc>
                <a:spcPts val="4250"/>
              </a:lnSpc>
              <a:buNone/>
            </a:pPr>
            <a:r>
              <a:rPr lang="en-US" sz="3400" dirty="0">
                <a:solidFill>
                  <a:srgbClr val="371A2D"/>
                </a:solidFill>
                <a:latin typeface="Arial Rounded MT Bold" panose="020F0704030504030204" pitchFamily="34" charset="0"/>
                <a:ea typeface="Noto Serif HK Semi Bold" pitchFamily="34" charset="-122"/>
                <a:cs typeface="Noto Serif HK Semi Bold" pitchFamily="34" charset="-120"/>
              </a:rPr>
              <a:t>Product Roadmap: Expanding Horizons </a:t>
            </a:r>
            <a:r>
              <a:rPr lang="en-US" sz="340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3400" dirty="0">
              <a:latin typeface="Arial Rounded MT Bold" panose="020F0704030504030204" pitchFamily="34" charset="0"/>
            </a:endParaRPr>
          </a:p>
        </p:txBody>
      </p:sp>
      <p:sp>
        <p:nvSpPr>
          <p:cNvPr id="3" name="Text 1"/>
          <p:cNvSpPr/>
          <p:nvPr/>
        </p:nvSpPr>
        <p:spPr>
          <a:xfrm>
            <a:off x="735330" y="1665089"/>
            <a:ext cx="13159740" cy="882253"/>
          </a:xfrm>
          <a:prstGeom prst="rect">
            <a:avLst/>
          </a:prstGeom>
          <a:noFill/>
          <a:ln/>
        </p:spPr>
        <p:txBody>
          <a:bodyPr wrap="square" lIns="0" tIns="0" rIns="0" bIns="0" rtlCol="0" anchor="t"/>
          <a:lstStyle/>
          <a:p>
            <a:pPr marL="0" indent="0" algn="l">
              <a:lnSpc>
                <a:spcPts val="2300"/>
              </a:lnSpc>
              <a:buNone/>
            </a:pPr>
            <a:r>
              <a:rPr lang="en-US" sz="1400" dirty="0">
                <a:solidFill>
                  <a:srgbClr val="432338"/>
                </a:solidFill>
                <a:latin typeface="Arial Rounded MT Bold" panose="020F0704030504030204" pitchFamily="34" charset="0"/>
                <a:ea typeface="Source Sans Pro" pitchFamily="34" charset="-122"/>
                <a:cs typeface="Source Sans Pro" pitchFamily="34" charset="-120"/>
              </a:rPr>
              <a:t>Our vision for LuvNimbus extends far beyond the current MVP. We have a robust product roadmap designed to continuously enhance the user experience, introduce innovative features, and strategically expand our market reach. This phased approach ensures sustainable growth and maintains our competitive edge in the evolving dating landscape.</a:t>
            </a:r>
            <a:endParaRPr lang="en-US" sz="1400" dirty="0">
              <a:latin typeface="Arial Rounded MT Bold" panose="020F0704030504030204" pitchFamily="34" charset="0"/>
            </a:endParaRPr>
          </a:p>
        </p:txBody>
      </p:sp>
      <p:sp>
        <p:nvSpPr>
          <p:cNvPr id="4" name="Shape 2"/>
          <p:cNvSpPr/>
          <p:nvPr/>
        </p:nvSpPr>
        <p:spPr>
          <a:xfrm>
            <a:off x="7303770" y="2754154"/>
            <a:ext cx="22860" cy="4756666"/>
          </a:xfrm>
          <a:prstGeom prst="roundRect">
            <a:avLst>
              <a:gd name="adj" fmla="val 337801"/>
            </a:avLst>
          </a:prstGeom>
          <a:solidFill>
            <a:srgbClr val="DFB8D1"/>
          </a:solidFill>
          <a:ln/>
        </p:spPr>
      </p:sp>
      <p:sp>
        <p:nvSpPr>
          <p:cNvPr id="5" name="Shape 3"/>
          <p:cNvSpPr/>
          <p:nvPr/>
        </p:nvSpPr>
        <p:spPr>
          <a:xfrm>
            <a:off x="6579751" y="2949535"/>
            <a:ext cx="551498" cy="22860"/>
          </a:xfrm>
          <a:prstGeom prst="roundRect">
            <a:avLst>
              <a:gd name="adj" fmla="val 337801"/>
            </a:avLst>
          </a:prstGeom>
          <a:solidFill>
            <a:srgbClr val="DFB8D1"/>
          </a:solidFill>
          <a:ln/>
        </p:spPr>
      </p:sp>
      <p:sp>
        <p:nvSpPr>
          <p:cNvPr id="6" name="Shape 4"/>
          <p:cNvSpPr/>
          <p:nvPr/>
        </p:nvSpPr>
        <p:spPr>
          <a:xfrm>
            <a:off x="7108388" y="2754154"/>
            <a:ext cx="413623" cy="413623"/>
          </a:xfrm>
          <a:prstGeom prst="roundRect">
            <a:avLst>
              <a:gd name="adj" fmla="val 18669"/>
            </a:avLst>
          </a:prstGeom>
          <a:solidFill>
            <a:srgbClr val="F9D2EB"/>
          </a:solidFill>
          <a:ln w="7620">
            <a:solidFill>
              <a:srgbClr val="DFB8D1"/>
            </a:solidFill>
            <a:prstDash val="solid"/>
          </a:ln>
        </p:spPr>
      </p:sp>
      <p:sp>
        <p:nvSpPr>
          <p:cNvPr id="7" name="Text 5"/>
          <p:cNvSpPr/>
          <p:nvPr/>
        </p:nvSpPr>
        <p:spPr>
          <a:xfrm>
            <a:off x="7185422" y="2798743"/>
            <a:ext cx="259556" cy="324445"/>
          </a:xfrm>
          <a:prstGeom prst="rect">
            <a:avLst/>
          </a:prstGeom>
          <a:noFill/>
          <a:ln/>
        </p:spPr>
        <p:txBody>
          <a:bodyPr wrap="none" lIns="0" tIns="0" rIns="0" bIns="0" rtlCol="0" anchor="t"/>
          <a:lstStyle/>
          <a:p>
            <a:pPr marL="0" indent="0" algn="ctr">
              <a:lnSpc>
                <a:spcPts val="2000"/>
              </a:lnSpc>
              <a:buNone/>
            </a:pPr>
            <a:r>
              <a:rPr lang="en-US" sz="2000" dirty="0">
                <a:solidFill>
                  <a:srgbClr val="432338"/>
                </a:solidFill>
                <a:latin typeface="Arial Rounded MT Bold" panose="020F0704030504030204" pitchFamily="34" charset="0"/>
                <a:ea typeface="Noto Serif HK Semi Bold" pitchFamily="34" charset="-122"/>
                <a:cs typeface="Noto Serif HK Semi Bold" pitchFamily="34" charset="-120"/>
              </a:rPr>
              <a:t>1</a:t>
            </a:r>
            <a:endParaRPr lang="en-US" sz="2000" dirty="0">
              <a:latin typeface="Arial Rounded MT Bold" panose="020F0704030504030204" pitchFamily="34" charset="0"/>
            </a:endParaRPr>
          </a:p>
        </p:txBody>
      </p:sp>
      <p:sp>
        <p:nvSpPr>
          <p:cNvPr id="8" name="Text 6"/>
          <p:cNvSpPr/>
          <p:nvPr/>
        </p:nvSpPr>
        <p:spPr>
          <a:xfrm>
            <a:off x="1607225" y="2817257"/>
            <a:ext cx="4788694" cy="293251"/>
          </a:xfrm>
          <a:prstGeom prst="rect">
            <a:avLst/>
          </a:prstGeom>
          <a:noFill/>
          <a:ln/>
        </p:spPr>
        <p:txBody>
          <a:bodyPr wrap="none" lIns="0" tIns="0" rIns="0" bIns="0" rtlCol="0" anchor="t"/>
          <a:lstStyle/>
          <a:p>
            <a:pPr marL="0" indent="0" algn="r">
              <a:lnSpc>
                <a:spcPts val="2100"/>
              </a:lnSpc>
              <a:buNone/>
            </a:pPr>
            <a:r>
              <a:rPr lang="en-US" sz="1700" dirty="0">
                <a:solidFill>
                  <a:srgbClr val="432338"/>
                </a:solidFill>
                <a:latin typeface="Arial Rounded MT Bold" panose="020F0704030504030204" pitchFamily="34" charset="0"/>
                <a:ea typeface="Noto Serif HK Semi Bold" pitchFamily="34" charset="-122"/>
                <a:cs typeface="Noto Serif HK Semi Bold" pitchFamily="34" charset="-120"/>
              </a:rPr>
              <a:t>Phase 1: Enhanced Communication Tools </a:t>
            </a:r>
            <a:r>
              <a:rPr lang="en-US" sz="170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1700" dirty="0">
              <a:latin typeface="Arial Rounded MT Bold" panose="020F0704030504030204" pitchFamily="34" charset="0"/>
            </a:endParaRPr>
          </a:p>
        </p:txBody>
      </p:sp>
      <p:sp>
        <p:nvSpPr>
          <p:cNvPr id="9" name="Text 7"/>
          <p:cNvSpPr/>
          <p:nvPr/>
        </p:nvSpPr>
        <p:spPr>
          <a:xfrm>
            <a:off x="735330" y="3220760"/>
            <a:ext cx="5660588" cy="1176337"/>
          </a:xfrm>
          <a:prstGeom prst="rect">
            <a:avLst/>
          </a:prstGeom>
          <a:noFill/>
          <a:ln/>
        </p:spPr>
        <p:txBody>
          <a:bodyPr wrap="square" lIns="0" tIns="0" rIns="0" bIns="0" rtlCol="0" anchor="t"/>
          <a:lstStyle/>
          <a:p>
            <a:pPr marL="0" indent="0" algn="r">
              <a:lnSpc>
                <a:spcPts val="2300"/>
              </a:lnSpc>
              <a:buNone/>
            </a:pPr>
            <a:r>
              <a:rPr lang="en-US" sz="1400" dirty="0">
                <a:solidFill>
                  <a:srgbClr val="432338"/>
                </a:solidFill>
                <a:latin typeface="Arial Rounded MT Bold" panose="020F0704030504030204" pitchFamily="34" charset="0"/>
                <a:ea typeface="Source Sans Pro" pitchFamily="34" charset="-122"/>
                <a:cs typeface="Source Sans Pro" pitchFamily="34" charset="-120"/>
              </a:rPr>
              <a:t>Implement voice introductions to add a personal touch to profiles and introduce AI conversation guidance to help users navigate tricky discussions and foster deeper connections, making interactions more authentic and less awkward.</a:t>
            </a:r>
            <a:endParaRPr lang="en-US" sz="1400" dirty="0">
              <a:latin typeface="Arial Rounded MT Bold" panose="020F0704030504030204" pitchFamily="34" charset="0"/>
            </a:endParaRPr>
          </a:p>
        </p:txBody>
      </p:sp>
      <p:sp>
        <p:nvSpPr>
          <p:cNvPr id="10" name="Shape 8"/>
          <p:cNvSpPr/>
          <p:nvPr/>
        </p:nvSpPr>
        <p:spPr>
          <a:xfrm>
            <a:off x="7499152" y="4052530"/>
            <a:ext cx="551498" cy="22860"/>
          </a:xfrm>
          <a:prstGeom prst="roundRect">
            <a:avLst>
              <a:gd name="adj" fmla="val 337801"/>
            </a:avLst>
          </a:prstGeom>
          <a:solidFill>
            <a:srgbClr val="DFB8D1"/>
          </a:solidFill>
          <a:ln/>
        </p:spPr>
      </p:sp>
      <p:sp>
        <p:nvSpPr>
          <p:cNvPr id="11" name="Shape 9"/>
          <p:cNvSpPr/>
          <p:nvPr/>
        </p:nvSpPr>
        <p:spPr>
          <a:xfrm>
            <a:off x="7108388" y="3857149"/>
            <a:ext cx="413623" cy="413623"/>
          </a:xfrm>
          <a:prstGeom prst="roundRect">
            <a:avLst>
              <a:gd name="adj" fmla="val 18669"/>
            </a:avLst>
          </a:prstGeom>
          <a:solidFill>
            <a:srgbClr val="F9D2EB"/>
          </a:solidFill>
          <a:ln w="7620">
            <a:solidFill>
              <a:srgbClr val="DFB8D1"/>
            </a:solidFill>
            <a:prstDash val="solid"/>
          </a:ln>
        </p:spPr>
      </p:sp>
      <p:sp>
        <p:nvSpPr>
          <p:cNvPr id="12" name="Text 10"/>
          <p:cNvSpPr/>
          <p:nvPr/>
        </p:nvSpPr>
        <p:spPr>
          <a:xfrm>
            <a:off x="7185422" y="3901738"/>
            <a:ext cx="259556" cy="324445"/>
          </a:xfrm>
          <a:prstGeom prst="rect">
            <a:avLst/>
          </a:prstGeom>
          <a:noFill/>
          <a:ln/>
        </p:spPr>
        <p:txBody>
          <a:bodyPr wrap="none" lIns="0" tIns="0" rIns="0" bIns="0" rtlCol="0" anchor="t"/>
          <a:lstStyle/>
          <a:p>
            <a:pPr marL="0" indent="0" algn="ctr">
              <a:lnSpc>
                <a:spcPts val="2000"/>
              </a:lnSpc>
              <a:buNone/>
            </a:pPr>
            <a:r>
              <a:rPr lang="en-US" sz="2000" dirty="0">
                <a:solidFill>
                  <a:srgbClr val="432338"/>
                </a:solidFill>
                <a:latin typeface="Arial Rounded MT Bold" panose="020F0704030504030204" pitchFamily="34" charset="0"/>
                <a:ea typeface="Noto Serif HK Semi Bold" pitchFamily="34" charset="-122"/>
                <a:cs typeface="Noto Serif HK Semi Bold" pitchFamily="34" charset="-120"/>
              </a:rPr>
              <a:t>2</a:t>
            </a:r>
            <a:endParaRPr lang="en-US" sz="2000" dirty="0">
              <a:latin typeface="Arial Rounded MT Bold" panose="020F0704030504030204" pitchFamily="34" charset="0"/>
            </a:endParaRPr>
          </a:p>
        </p:txBody>
      </p:sp>
      <p:sp>
        <p:nvSpPr>
          <p:cNvPr id="13" name="Text 11"/>
          <p:cNvSpPr/>
          <p:nvPr/>
        </p:nvSpPr>
        <p:spPr>
          <a:xfrm>
            <a:off x="8234482" y="3920252"/>
            <a:ext cx="4544020" cy="293251"/>
          </a:xfrm>
          <a:prstGeom prst="rect">
            <a:avLst/>
          </a:prstGeom>
          <a:noFill/>
          <a:ln/>
        </p:spPr>
        <p:txBody>
          <a:bodyPr wrap="none" lIns="0" tIns="0" rIns="0" bIns="0" rtlCol="0" anchor="t"/>
          <a:lstStyle/>
          <a:p>
            <a:pPr marL="0" indent="0" algn="l">
              <a:lnSpc>
                <a:spcPts val="2100"/>
              </a:lnSpc>
              <a:buNone/>
            </a:pPr>
            <a:r>
              <a:rPr lang="en-US" sz="1700" dirty="0">
                <a:solidFill>
                  <a:srgbClr val="432338"/>
                </a:solidFill>
                <a:latin typeface="Arial Rounded MT Bold" panose="020F0704030504030204" pitchFamily="34" charset="0"/>
                <a:ea typeface="Noto Serif HK Semi Bold" pitchFamily="34" charset="-122"/>
                <a:cs typeface="Noto Serif HK Semi Bold" pitchFamily="34" charset="-120"/>
              </a:rPr>
              <a:t>Phase 2: Community &amp; Family Features </a:t>
            </a:r>
            <a:r>
              <a:rPr lang="en-US" sz="170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1700" dirty="0">
              <a:latin typeface="Arial Rounded MT Bold" panose="020F0704030504030204" pitchFamily="34" charset="0"/>
            </a:endParaRPr>
          </a:p>
        </p:txBody>
      </p:sp>
      <p:sp>
        <p:nvSpPr>
          <p:cNvPr id="14" name="Text 12"/>
          <p:cNvSpPr/>
          <p:nvPr/>
        </p:nvSpPr>
        <p:spPr>
          <a:xfrm>
            <a:off x="8234482" y="4323755"/>
            <a:ext cx="5660588" cy="1176337"/>
          </a:xfrm>
          <a:prstGeom prst="rect">
            <a:avLst/>
          </a:prstGeom>
          <a:noFill/>
          <a:ln/>
        </p:spPr>
        <p:txBody>
          <a:bodyPr wrap="square" lIns="0" tIns="0" rIns="0" bIns="0" rtlCol="0" anchor="t"/>
          <a:lstStyle/>
          <a:p>
            <a:pPr marL="0" indent="0" algn="l">
              <a:lnSpc>
                <a:spcPts val="2300"/>
              </a:lnSpc>
              <a:buNone/>
            </a:pPr>
            <a:r>
              <a:rPr lang="en-US" sz="1400" dirty="0">
                <a:solidFill>
                  <a:srgbClr val="432338"/>
                </a:solidFill>
                <a:latin typeface="Arial Rounded MT Bold" panose="020F0704030504030204" pitchFamily="34" charset="0"/>
                <a:ea typeface="Source Sans Pro" pitchFamily="34" charset="-122"/>
                <a:cs typeface="Source Sans Pro" pitchFamily="34" charset="-120"/>
              </a:rPr>
              <a:t>Empowers culturally conscious users to share match profiles with trusted family or friends through a secure, limited-view link. This feature supports arranged or semi-arranged dating, promotes transparency, and fosters meaningful involvement while preserving user privacy.</a:t>
            </a:r>
            <a:endParaRPr lang="en-US" sz="1400" dirty="0">
              <a:latin typeface="Arial Rounded MT Bold" panose="020F0704030504030204" pitchFamily="34" charset="0"/>
            </a:endParaRPr>
          </a:p>
        </p:txBody>
      </p:sp>
      <p:sp>
        <p:nvSpPr>
          <p:cNvPr id="15" name="Shape 13"/>
          <p:cNvSpPr/>
          <p:nvPr/>
        </p:nvSpPr>
        <p:spPr>
          <a:xfrm>
            <a:off x="6579751" y="5057775"/>
            <a:ext cx="551498" cy="22860"/>
          </a:xfrm>
          <a:prstGeom prst="roundRect">
            <a:avLst>
              <a:gd name="adj" fmla="val 337801"/>
            </a:avLst>
          </a:prstGeom>
          <a:solidFill>
            <a:srgbClr val="DFB8D1"/>
          </a:solidFill>
          <a:ln/>
        </p:spPr>
      </p:sp>
      <p:sp>
        <p:nvSpPr>
          <p:cNvPr id="16" name="Shape 14"/>
          <p:cNvSpPr/>
          <p:nvPr/>
        </p:nvSpPr>
        <p:spPr>
          <a:xfrm>
            <a:off x="7108388" y="4862393"/>
            <a:ext cx="413623" cy="413623"/>
          </a:xfrm>
          <a:prstGeom prst="roundRect">
            <a:avLst>
              <a:gd name="adj" fmla="val 18669"/>
            </a:avLst>
          </a:prstGeom>
          <a:solidFill>
            <a:srgbClr val="F9D2EB"/>
          </a:solidFill>
          <a:ln w="7620">
            <a:solidFill>
              <a:srgbClr val="DFB8D1"/>
            </a:solidFill>
            <a:prstDash val="solid"/>
          </a:ln>
        </p:spPr>
      </p:sp>
      <p:sp>
        <p:nvSpPr>
          <p:cNvPr id="17" name="Text 15"/>
          <p:cNvSpPr/>
          <p:nvPr/>
        </p:nvSpPr>
        <p:spPr>
          <a:xfrm>
            <a:off x="7185422" y="4906982"/>
            <a:ext cx="259556" cy="324445"/>
          </a:xfrm>
          <a:prstGeom prst="rect">
            <a:avLst/>
          </a:prstGeom>
          <a:noFill/>
          <a:ln/>
        </p:spPr>
        <p:txBody>
          <a:bodyPr wrap="none" lIns="0" tIns="0" rIns="0" bIns="0" rtlCol="0" anchor="t"/>
          <a:lstStyle/>
          <a:p>
            <a:pPr marL="0" indent="0" algn="ctr">
              <a:lnSpc>
                <a:spcPts val="2000"/>
              </a:lnSpc>
              <a:buNone/>
            </a:pPr>
            <a:r>
              <a:rPr lang="en-US" sz="2000" dirty="0">
                <a:solidFill>
                  <a:srgbClr val="432338"/>
                </a:solidFill>
                <a:latin typeface="Arial Rounded MT Bold" panose="020F0704030504030204" pitchFamily="34" charset="0"/>
                <a:ea typeface="Noto Serif HK Semi Bold" pitchFamily="34" charset="-122"/>
                <a:cs typeface="Noto Serif HK Semi Bold" pitchFamily="34" charset="-120"/>
              </a:rPr>
              <a:t>3</a:t>
            </a:r>
            <a:endParaRPr lang="en-US" sz="2000" dirty="0">
              <a:latin typeface="Arial Rounded MT Bold" panose="020F0704030504030204" pitchFamily="34" charset="0"/>
            </a:endParaRPr>
          </a:p>
        </p:txBody>
      </p:sp>
      <p:sp>
        <p:nvSpPr>
          <p:cNvPr id="18" name="Text 16"/>
          <p:cNvSpPr/>
          <p:nvPr/>
        </p:nvSpPr>
        <p:spPr>
          <a:xfrm>
            <a:off x="1006554" y="4925497"/>
            <a:ext cx="5389364" cy="293251"/>
          </a:xfrm>
          <a:prstGeom prst="rect">
            <a:avLst/>
          </a:prstGeom>
          <a:noFill/>
          <a:ln/>
        </p:spPr>
        <p:txBody>
          <a:bodyPr wrap="none" lIns="0" tIns="0" rIns="0" bIns="0" rtlCol="0" anchor="t"/>
          <a:lstStyle/>
          <a:p>
            <a:pPr marL="0" indent="0" algn="r">
              <a:lnSpc>
                <a:spcPts val="2100"/>
              </a:lnSpc>
              <a:buNone/>
            </a:pPr>
            <a:r>
              <a:rPr lang="en-US" sz="1700" dirty="0">
                <a:solidFill>
                  <a:srgbClr val="432338"/>
                </a:solidFill>
                <a:latin typeface="Arial Rounded MT Bold" panose="020F0704030504030204" pitchFamily="34" charset="0"/>
                <a:ea typeface="Noto Serif HK Semi Bold" pitchFamily="34" charset="-122"/>
                <a:cs typeface="Noto Serif HK Semi Bold" pitchFamily="34" charset="-120"/>
              </a:rPr>
              <a:t>Phase 3: Premium Monetization &amp; Engagement </a:t>
            </a:r>
            <a:r>
              <a:rPr lang="en-US" sz="170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1700" dirty="0">
              <a:latin typeface="Arial Rounded MT Bold" panose="020F0704030504030204" pitchFamily="34" charset="0"/>
            </a:endParaRPr>
          </a:p>
        </p:txBody>
      </p:sp>
      <p:sp>
        <p:nvSpPr>
          <p:cNvPr id="19" name="Text 17"/>
          <p:cNvSpPr/>
          <p:nvPr/>
        </p:nvSpPr>
        <p:spPr>
          <a:xfrm>
            <a:off x="735330" y="5328999"/>
            <a:ext cx="5660588" cy="1176337"/>
          </a:xfrm>
          <a:prstGeom prst="rect">
            <a:avLst/>
          </a:prstGeom>
          <a:noFill/>
          <a:ln/>
        </p:spPr>
        <p:txBody>
          <a:bodyPr wrap="square" lIns="0" tIns="0" rIns="0" bIns="0" rtlCol="0" anchor="t"/>
          <a:lstStyle/>
          <a:p>
            <a:pPr marL="0" indent="0" algn="r">
              <a:lnSpc>
                <a:spcPts val="2300"/>
              </a:lnSpc>
              <a:buNone/>
            </a:pPr>
            <a:r>
              <a:rPr lang="en-US" sz="1400" dirty="0">
                <a:solidFill>
                  <a:srgbClr val="432338"/>
                </a:solidFill>
                <a:latin typeface="Arial Rounded MT Bold" panose="020F0704030504030204" pitchFamily="34" charset="0"/>
                <a:ea typeface="Source Sans Pro" pitchFamily="34" charset="-122"/>
                <a:cs typeface="Source Sans Pro" pitchFamily="34" charset="-120"/>
              </a:rPr>
              <a:t>Roll out premium features including XP boosts for faster progress, exclusive premium badges to showcase status, and community events to foster real-world connections, providing tangible value for our premium subscribers.</a:t>
            </a:r>
            <a:endParaRPr lang="en-US" sz="1400" dirty="0">
              <a:latin typeface="Arial Rounded MT Bold" panose="020F0704030504030204" pitchFamily="34" charset="0"/>
            </a:endParaRPr>
          </a:p>
        </p:txBody>
      </p:sp>
      <p:sp>
        <p:nvSpPr>
          <p:cNvPr id="20" name="Shape 18"/>
          <p:cNvSpPr/>
          <p:nvPr/>
        </p:nvSpPr>
        <p:spPr>
          <a:xfrm>
            <a:off x="7499152" y="6063139"/>
            <a:ext cx="551498" cy="22860"/>
          </a:xfrm>
          <a:prstGeom prst="roundRect">
            <a:avLst>
              <a:gd name="adj" fmla="val 337801"/>
            </a:avLst>
          </a:prstGeom>
          <a:solidFill>
            <a:srgbClr val="DFB8D1"/>
          </a:solidFill>
          <a:ln/>
        </p:spPr>
      </p:sp>
      <p:sp>
        <p:nvSpPr>
          <p:cNvPr id="21" name="Shape 19"/>
          <p:cNvSpPr/>
          <p:nvPr/>
        </p:nvSpPr>
        <p:spPr>
          <a:xfrm>
            <a:off x="7108388" y="5867757"/>
            <a:ext cx="413623" cy="413623"/>
          </a:xfrm>
          <a:prstGeom prst="roundRect">
            <a:avLst>
              <a:gd name="adj" fmla="val 18669"/>
            </a:avLst>
          </a:prstGeom>
          <a:solidFill>
            <a:srgbClr val="F9D2EB"/>
          </a:solidFill>
          <a:ln w="7620">
            <a:solidFill>
              <a:srgbClr val="DFB8D1"/>
            </a:solidFill>
            <a:prstDash val="solid"/>
          </a:ln>
        </p:spPr>
      </p:sp>
      <p:sp>
        <p:nvSpPr>
          <p:cNvPr id="22" name="Text 20"/>
          <p:cNvSpPr/>
          <p:nvPr/>
        </p:nvSpPr>
        <p:spPr>
          <a:xfrm>
            <a:off x="7185422" y="5912346"/>
            <a:ext cx="259556" cy="324445"/>
          </a:xfrm>
          <a:prstGeom prst="rect">
            <a:avLst/>
          </a:prstGeom>
          <a:noFill/>
          <a:ln/>
        </p:spPr>
        <p:txBody>
          <a:bodyPr wrap="none" lIns="0" tIns="0" rIns="0" bIns="0" rtlCol="0" anchor="t"/>
          <a:lstStyle/>
          <a:p>
            <a:pPr marL="0" indent="0" algn="ctr">
              <a:lnSpc>
                <a:spcPts val="2000"/>
              </a:lnSpc>
              <a:buNone/>
            </a:pPr>
            <a:r>
              <a:rPr lang="en-US" sz="2000" dirty="0">
                <a:solidFill>
                  <a:srgbClr val="432338"/>
                </a:solidFill>
                <a:latin typeface="Arial Rounded MT Bold" panose="020F0704030504030204" pitchFamily="34" charset="0"/>
                <a:ea typeface="Noto Serif HK Semi Bold" pitchFamily="34" charset="-122"/>
                <a:cs typeface="Noto Serif HK Semi Bold" pitchFamily="34" charset="-120"/>
              </a:rPr>
              <a:t>4</a:t>
            </a:r>
            <a:endParaRPr lang="en-US" sz="2000" dirty="0">
              <a:latin typeface="Arial Rounded MT Bold" panose="020F0704030504030204" pitchFamily="34" charset="0"/>
            </a:endParaRPr>
          </a:p>
        </p:txBody>
      </p:sp>
      <p:sp>
        <p:nvSpPr>
          <p:cNvPr id="23" name="Text 21"/>
          <p:cNvSpPr/>
          <p:nvPr/>
        </p:nvSpPr>
        <p:spPr>
          <a:xfrm>
            <a:off x="8234482" y="5930860"/>
            <a:ext cx="3355062" cy="293251"/>
          </a:xfrm>
          <a:prstGeom prst="rect">
            <a:avLst/>
          </a:prstGeom>
          <a:noFill/>
          <a:ln/>
        </p:spPr>
        <p:txBody>
          <a:bodyPr wrap="none" lIns="0" tIns="0" rIns="0" bIns="0" rtlCol="0" anchor="t"/>
          <a:lstStyle/>
          <a:p>
            <a:pPr marL="0" indent="0" algn="l">
              <a:lnSpc>
                <a:spcPts val="2100"/>
              </a:lnSpc>
              <a:buNone/>
            </a:pPr>
            <a:r>
              <a:rPr lang="en-US" sz="1700" dirty="0">
                <a:solidFill>
                  <a:srgbClr val="432338"/>
                </a:solidFill>
                <a:latin typeface="Arial Rounded MT Bold" panose="020F0704030504030204" pitchFamily="34" charset="0"/>
                <a:ea typeface="Noto Serif HK Semi Bold" pitchFamily="34" charset="-122"/>
                <a:cs typeface="Noto Serif HK Semi Bold" pitchFamily="34" charset="-120"/>
              </a:rPr>
              <a:t>Phase 4: Geographic Scaling </a:t>
            </a:r>
            <a:r>
              <a:rPr lang="en-US" sz="170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1700" dirty="0">
              <a:latin typeface="Arial Rounded MT Bold" panose="020F0704030504030204" pitchFamily="34" charset="0"/>
            </a:endParaRPr>
          </a:p>
        </p:txBody>
      </p:sp>
      <p:sp>
        <p:nvSpPr>
          <p:cNvPr id="24" name="Text 22"/>
          <p:cNvSpPr/>
          <p:nvPr/>
        </p:nvSpPr>
        <p:spPr>
          <a:xfrm>
            <a:off x="8234482" y="6334363"/>
            <a:ext cx="5660588" cy="1176337"/>
          </a:xfrm>
          <a:prstGeom prst="rect">
            <a:avLst/>
          </a:prstGeom>
          <a:noFill/>
          <a:ln/>
        </p:spPr>
        <p:txBody>
          <a:bodyPr wrap="square" lIns="0" tIns="0" rIns="0" bIns="0" rtlCol="0" anchor="t"/>
          <a:lstStyle/>
          <a:p>
            <a:pPr marL="0" indent="0" algn="l">
              <a:lnSpc>
                <a:spcPts val="2300"/>
              </a:lnSpc>
              <a:buNone/>
            </a:pPr>
            <a:r>
              <a:rPr lang="en-US" sz="1400" dirty="0">
                <a:solidFill>
                  <a:srgbClr val="432338"/>
                </a:solidFill>
                <a:latin typeface="Arial Rounded MT Bold" panose="020F0704030504030204" pitchFamily="34" charset="0"/>
                <a:ea typeface="Source Sans Pro" pitchFamily="34" charset="-122"/>
                <a:cs typeface="Source Sans Pro" pitchFamily="34" charset="-120"/>
              </a:rPr>
              <a:t>Strategically expand LuvNimbus's reach across India, tapping into diverse regional markets. Following successful expansion within India, we plan to venture into Southeast Asia, bringing our emotionally intelligent dating platform to new territories.</a:t>
            </a:r>
            <a:endParaRPr lang="en-US" sz="1400" dirty="0">
              <a:latin typeface="Arial Rounded MT Bold" panose="020F0704030504030204" pitchFamily="34" charset="0"/>
            </a:endParaRPr>
          </a:p>
        </p:txBody>
      </p:sp>
      <p:sp>
        <p:nvSpPr>
          <p:cNvPr id="25" name="Rectangle 24">
            <a:extLst>
              <a:ext uri="{FF2B5EF4-FFF2-40B4-BE49-F238E27FC236}">
                <a16:creationId xmlns:a16="http://schemas.microsoft.com/office/drawing/2014/main" id="{B9B2E4F1-158E-C6A6-A658-25ACED6B4AE4}"/>
              </a:ext>
            </a:extLst>
          </p:cNvPr>
          <p:cNvSpPr/>
          <p:nvPr/>
        </p:nvSpPr>
        <p:spPr>
          <a:xfrm>
            <a:off x="277091" y="290040"/>
            <a:ext cx="13941949" cy="764952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Arial Rounded MT Bold" panose="020F0704030504030204" pitchFamily="34" charset="0"/>
            </a:endParaRPr>
          </a:p>
        </p:txBody>
      </p:sp>
      <p:sp>
        <p:nvSpPr>
          <p:cNvPr id="26" name="TextBox 25">
            <a:extLst>
              <a:ext uri="{FF2B5EF4-FFF2-40B4-BE49-F238E27FC236}">
                <a16:creationId xmlns:a16="http://schemas.microsoft.com/office/drawing/2014/main" id="{7FA6B364-281F-8592-F8C0-54921A978C99}"/>
              </a:ext>
            </a:extLst>
          </p:cNvPr>
          <p:cNvSpPr txBox="1"/>
          <p:nvPr/>
        </p:nvSpPr>
        <p:spPr>
          <a:xfrm>
            <a:off x="13692851" y="7939560"/>
            <a:ext cx="660458" cy="369332"/>
          </a:xfrm>
          <a:prstGeom prst="rect">
            <a:avLst/>
          </a:prstGeom>
          <a:noFill/>
        </p:spPr>
        <p:txBody>
          <a:bodyPr wrap="square" rtlCol="0">
            <a:spAutoFit/>
          </a:bodyPr>
          <a:lstStyle/>
          <a:p>
            <a:r>
              <a:rPr lang="en-IN" dirty="0"/>
              <a:t>29</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C6884E-AAC6-27C7-D743-CD02E91C3FC7}"/>
              </a:ext>
            </a:extLst>
          </p:cNvPr>
          <p:cNvPicPr>
            <a:picLocks noChangeAspect="1"/>
          </p:cNvPicPr>
          <p:nvPr/>
        </p:nvPicPr>
        <p:blipFill>
          <a:blip r:embed="rId2"/>
          <a:stretch>
            <a:fillRect/>
          </a:stretch>
        </p:blipFill>
        <p:spPr>
          <a:xfrm>
            <a:off x="2204324" y="361484"/>
            <a:ext cx="10221751" cy="7578076"/>
          </a:xfrm>
          <a:prstGeom prst="rect">
            <a:avLst/>
          </a:prstGeom>
        </p:spPr>
      </p:pic>
      <p:sp>
        <p:nvSpPr>
          <p:cNvPr id="4" name="Rectangle 3">
            <a:extLst>
              <a:ext uri="{FF2B5EF4-FFF2-40B4-BE49-F238E27FC236}">
                <a16:creationId xmlns:a16="http://schemas.microsoft.com/office/drawing/2014/main" id="{849084DB-B3D3-FE6B-8DE8-2F5D8A3C0813}"/>
              </a:ext>
            </a:extLst>
          </p:cNvPr>
          <p:cNvSpPr/>
          <p:nvPr/>
        </p:nvSpPr>
        <p:spPr>
          <a:xfrm>
            <a:off x="277091" y="290040"/>
            <a:ext cx="13941949" cy="764952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Arial Rounded MT Bold" panose="020F0704030504030204" pitchFamily="34" charset="0"/>
            </a:endParaRPr>
          </a:p>
        </p:txBody>
      </p:sp>
    </p:spTree>
    <p:extLst>
      <p:ext uri="{BB962C8B-B14F-4D97-AF65-F5344CB8AC3E}">
        <p14:creationId xmlns:p14="http://schemas.microsoft.com/office/powerpoint/2010/main" val="826487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sp>
        <p:nvSpPr>
          <p:cNvPr id="2" name="Text 0"/>
          <p:cNvSpPr/>
          <p:nvPr/>
        </p:nvSpPr>
        <p:spPr>
          <a:xfrm>
            <a:off x="595193" y="907137"/>
            <a:ext cx="5596295" cy="468154"/>
          </a:xfrm>
          <a:prstGeom prst="rect">
            <a:avLst/>
          </a:prstGeom>
          <a:noFill/>
          <a:ln/>
        </p:spPr>
        <p:txBody>
          <a:bodyPr wrap="none" lIns="0" tIns="0" rIns="0" bIns="0" rtlCol="0" anchor="t"/>
          <a:lstStyle/>
          <a:p>
            <a:pPr marL="0" indent="0" algn="l">
              <a:lnSpc>
                <a:spcPts val="3400"/>
              </a:lnSpc>
              <a:buNone/>
            </a:pPr>
            <a:r>
              <a:rPr lang="en-US" sz="2750" dirty="0">
                <a:solidFill>
                  <a:srgbClr val="371A2D"/>
                </a:solidFill>
                <a:latin typeface="Arial Rounded MT Bold" panose="020F0704030504030204" pitchFamily="34" charset="0"/>
                <a:ea typeface="Noto Serif HK Semi Bold" pitchFamily="34" charset="-122"/>
                <a:cs typeface="Noto Serif HK Semi Bold" pitchFamily="34" charset="-120"/>
              </a:rPr>
              <a:t>Why Existing Apps Fail Users </a:t>
            </a:r>
            <a:r>
              <a:rPr lang="en-US" sz="275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2750" dirty="0">
              <a:latin typeface="Arial Rounded MT Bold" panose="020F0704030504030204" pitchFamily="34" charset="0"/>
            </a:endParaRPr>
          </a:p>
        </p:txBody>
      </p:sp>
      <p:sp>
        <p:nvSpPr>
          <p:cNvPr id="3" name="Text 1"/>
          <p:cNvSpPr/>
          <p:nvPr/>
        </p:nvSpPr>
        <p:spPr>
          <a:xfrm>
            <a:off x="595193" y="1672828"/>
            <a:ext cx="13440013" cy="714375"/>
          </a:xfrm>
          <a:prstGeom prst="rect">
            <a:avLst/>
          </a:prstGeom>
          <a:noFill/>
          <a:ln/>
        </p:spPr>
        <p:txBody>
          <a:bodyPr wrap="square" lIns="0" tIns="0" rIns="0" bIns="0" rtlCol="0" anchor="t"/>
          <a:lstStyle/>
          <a:p>
            <a:pPr marL="0" indent="0" algn="l">
              <a:lnSpc>
                <a:spcPts val="1850"/>
              </a:lnSpc>
              <a:buNone/>
            </a:pPr>
            <a:r>
              <a:rPr lang="en-US" sz="1600" dirty="0">
                <a:solidFill>
                  <a:srgbClr val="432338"/>
                </a:solidFill>
                <a:latin typeface="Arial Rounded MT Bold" panose="020F0704030504030204" pitchFamily="34" charset="0"/>
                <a:ea typeface="Source Sans Pro" pitchFamily="34" charset="-122"/>
                <a:cs typeface="Source Sans Pro" pitchFamily="34" charset="-120"/>
              </a:rPr>
              <a:t>The current dating market is riddled with challenges that lead to widespread user dissatisfaction. Many individuals experience emotional fatigue from constant ghosting and the endless, often superficial, swiping culture. The prevalence of fake profiles further erodes trust, making it difficult to form genuine connections. For example, popular apps like Tinder have seen their ratings drop significantly, averaging a mere 2.3 stars, reflecting a pervasive sense of disappointment among users.</a:t>
            </a:r>
            <a:endParaRPr lang="en-US" sz="1600" dirty="0">
              <a:latin typeface="Arial Rounded MT Bold" panose="020F0704030504030204" pitchFamily="34" charset="0"/>
            </a:endParaRPr>
          </a:p>
        </p:txBody>
      </p:sp>
      <p:sp>
        <p:nvSpPr>
          <p:cNvPr id="4" name="Text 2"/>
          <p:cNvSpPr/>
          <p:nvPr/>
        </p:nvSpPr>
        <p:spPr>
          <a:xfrm>
            <a:off x="1187245" y="4033123"/>
            <a:ext cx="1830229" cy="371951"/>
          </a:xfrm>
          <a:prstGeom prst="rect">
            <a:avLst/>
          </a:prstGeom>
          <a:noFill/>
          <a:ln/>
        </p:spPr>
        <p:txBody>
          <a:bodyPr wrap="none" lIns="0" tIns="0" rIns="0" bIns="0" rtlCol="0" anchor="t"/>
          <a:lstStyle/>
          <a:p>
            <a:pPr marL="0" indent="0" algn="ctr">
              <a:lnSpc>
                <a:spcPts val="2900"/>
              </a:lnSpc>
              <a:buNone/>
            </a:pPr>
            <a:r>
              <a:rPr lang="en-US" sz="2900" dirty="0">
                <a:solidFill>
                  <a:srgbClr val="432338"/>
                </a:solidFill>
                <a:latin typeface="Arial Rounded MT Bold" panose="020F0704030504030204" pitchFamily="34" charset="0"/>
                <a:ea typeface="Noto Serif HK Semi Bold" pitchFamily="34" charset="-122"/>
                <a:cs typeface="Noto Serif HK Semi Bold" pitchFamily="34" charset="-120"/>
              </a:rPr>
              <a:t>60%</a:t>
            </a:r>
            <a:endParaRPr lang="en-US" sz="2900" dirty="0">
              <a:latin typeface="Arial Rounded MT Bold" panose="020F0704030504030204" pitchFamily="34" charset="0"/>
            </a:endParaRPr>
          </a:p>
        </p:txBody>
      </p:sp>
      <p:pic>
        <p:nvPicPr>
          <p:cNvPr id="5" name="Image 0" descr="preencoded.png"/>
          <p:cNvPicPr>
            <a:picLocks noChangeAspect="1"/>
          </p:cNvPicPr>
          <p:nvPr/>
        </p:nvPicPr>
        <p:blipFill>
          <a:blip r:embed="rId3"/>
          <a:stretch>
            <a:fillRect/>
          </a:stretch>
        </p:blipFill>
        <p:spPr>
          <a:xfrm>
            <a:off x="986328" y="3094435"/>
            <a:ext cx="2232065" cy="2232065"/>
          </a:xfrm>
          <a:prstGeom prst="rect">
            <a:avLst/>
          </a:prstGeom>
        </p:spPr>
      </p:pic>
      <p:sp>
        <p:nvSpPr>
          <p:cNvPr id="6" name="Text 3"/>
          <p:cNvSpPr/>
          <p:nvPr/>
        </p:nvSpPr>
        <p:spPr>
          <a:xfrm>
            <a:off x="-581637" y="5598707"/>
            <a:ext cx="5367992" cy="238125"/>
          </a:xfrm>
          <a:prstGeom prst="rect">
            <a:avLst/>
          </a:prstGeom>
          <a:noFill/>
          <a:ln/>
        </p:spPr>
        <p:txBody>
          <a:bodyPr wrap="none" lIns="0" tIns="0" rIns="0" bIns="0" rtlCol="0" anchor="t"/>
          <a:lstStyle/>
          <a:p>
            <a:pPr marL="0" indent="0" algn="ctr">
              <a:lnSpc>
                <a:spcPts val="1850"/>
              </a:lnSpc>
              <a:buNone/>
            </a:pPr>
            <a:r>
              <a:rPr lang="en-US" sz="1400" dirty="0">
                <a:solidFill>
                  <a:srgbClr val="432338"/>
                </a:solidFill>
                <a:latin typeface="Arial Rounded MT Bold" panose="020F0704030504030204" pitchFamily="34" charset="0"/>
                <a:ea typeface="Source Sans Pro" pitchFamily="34" charset="-122"/>
                <a:cs typeface="Source Sans Pro" pitchFamily="34" charset="-120"/>
              </a:rPr>
              <a:t>Users experience ghosting regularly</a:t>
            </a:r>
            <a:endParaRPr lang="en-US" sz="1400" dirty="0">
              <a:latin typeface="Arial Rounded MT Bold" panose="020F0704030504030204" pitchFamily="34" charset="0"/>
            </a:endParaRPr>
          </a:p>
        </p:txBody>
      </p:sp>
      <p:sp>
        <p:nvSpPr>
          <p:cNvPr id="7" name="Text 4"/>
          <p:cNvSpPr/>
          <p:nvPr/>
        </p:nvSpPr>
        <p:spPr>
          <a:xfrm>
            <a:off x="8271176" y="4029122"/>
            <a:ext cx="1830229" cy="371951"/>
          </a:xfrm>
          <a:prstGeom prst="rect">
            <a:avLst/>
          </a:prstGeom>
          <a:noFill/>
          <a:ln/>
        </p:spPr>
        <p:txBody>
          <a:bodyPr wrap="none" lIns="0" tIns="0" rIns="0" bIns="0" rtlCol="0" anchor="t"/>
          <a:lstStyle/>
          <a:p>
            <a:pPr marL="0" indent="0" algn="ctr">
              <a:lnSpc>
                <a:spcPts val="2900"/>
              </a:lnSpc>
              <a:buNone/>
            </a:pPr>
            <a:r>
              <a:rPr lang="en-US" sz="2900" dirty="0">
                <a:solidFill>
                  <a:srgbClr val="432338"/>
                </a:solidFill>
                <a:latin typeface="Arial Rounded MT Bold" panose="020F0704030504030204" pitchFamily="34" charset="0"/>
                <a:ea typeface="Noto Serif HK Semi Bold" pitchFamily="34" charset="-122"/>
                <a:cs typeface="Noto Serif HK Semi Bold" pitchFamily="34" charset="-120"/>
              </a:rPr>
              <a:t>75%</a:t>
            </a:r>
            <a:endParaRPr lang="en-US" sz="2900" dirty="0">
              <a:latin typeface="Arial Rounded MT Bold" panose="020F0704030504030204" pitchFamily="34" charset="0"/>
            </a:endParaRPr>
          </a:p>
        </p:txBody>
      </p:sp>
      <p:pic>
        <p:nvPicPr>
          <p:cNvPr id="8" name="Image 1" descr="preencoded.png"/>
          <p:cNvPicPr>
            <a:picLocks noChangeAspect="1"/>
          </p:cNvPicPr>
          <p:nvPr/>
        </p:nvPicPr>
        <p:blipFill>
          <a:blip r:embed="rId4"/>
          <a:stretch>
            <a:fillRect/>
          </a:stretch>
        </p:blipFill>
        <p:spPr>
          <a:xfrm>
            <a:off x="7985556" y="3103065"/>
            <a:ext cx="2232065" cy="2232065"/>
          </a:xfrm>
          <a:prstGeom prst="rect">
            <a:avLst/>
          </a:prstGeom>
        </p:spPr>
      </p:pic>
      <p:sp>
        <p:nvSpPr>
          <p:cNvPr id="9" name="Text 5"/>
          <p:cNvSpPr/>
          <p:nvPr/>
        </p:nvSpPr>
        <p:spPr>
          <a:xfrm>
            <a:off x="5841840" y="5598708"/>
            <a:ext cx="6627019" cy="238125"/>
          </a:xfrm>
          <a:prstGeom prst="rect">
            <a:avLst/>
          </a:prstGeom>
          <a:noFill/>
          <a:ln/>
        </p:spPr>
        <p:txBody>
          <a:bodyPr wrap="none" lIns="0" tIns="0" rIns="0" bIns="0" rtlCol="0" anchor="t"/>
          <a:lstStyle/>
          <a:p>
            <a:pPr marL="0" indent="0" algn="ctr">
              <a:lnSpc>
                <a:spcPts val="1850"/>
              </a:lnSpc>
              <a:buNone/>
            </a:pPr>
            <a:r>
              <a:rPr lang="en-US" sz="1400" dirty="0">
                <a:solidFill>
                  <a:srgbClr val="432338"/>
                </a:solidFill>
                <a:latin typeface="Arial Rounded MT Bold" panose="020F0704030504030204" pitchFamily="34" charset="0"/>
                <a:ea typeface="Source Sans Pro" pitchFamily="34" charset="-122"/>
                <a:cs typeface="Source Sans Pro" pitchFamily="34" charset="-120"/>
              </a:rPr>
              <a:t>Report swipe fatigue</a:t>
            </a:r>
            <a:endParaRPr lang="en-US" sz="1400" dirty="0">
              <a:latin typeface="Arial Rounded MT Bold" panose="020F0704030504030204" pitchFamily="34" charset="0"/>
            </a:endParaRPr>
          </a:p>
        </p:txBody>
      </p:sp>
      <p:sp>
        <p:nvSpPr>
          <p:cNvPr id="10" name="Text 6"/>
          <p:cNvSpPr/>
          <p:nvPr/>
        </p:nvSpPr>
        <p:spPr>
          <a:xfrm>
            <a:off x="4686862" y="4024491"/>
            <a:ext cx="1830229" cy="371951"/>
          </a:xfrm>
          <a:prstGeom prst="rect">
            <a:avLst/>
          </a:prstGeom>
          <a:noFill/>
          <a:ln/>
        </p:spPr>
        <p:txBody>
          <a:bodyPr wrap="none" lIns="0" tIns="0" rIns="0" bIns="0" rtlCol="0" anchor="t"/>
          <a:lstStyle/>
          <a:p>
            <a:pPr marL="0" indent="0" algn="ctr">
              <a:lnSpc>
                <a:spcPts val="2900"/>
              </a:lnSpc>
              <a:buNone/>
            </a:pPr>
            <a:r>
              <a:rPr lang="en-US" sz="2900" dirty="0">
                <a:solidFill>
                  <a:srgbClr val="432338"/>
                </a:solidFill>
                <a:latin typeface="Arial Rounded MT Bold" panose="020F0704030504030204" pitchFamily="34" charset="0"/>
                <a:ea typeface="Noto Serif HK Semi Bold" pitchFamily="34" charset="-122"/>
                <a:cs typeface="Noto Serif HK Semi Bold" pitchFamily="34" charset="-120"/>
              </a:rPr>
              <a:t>80%</a:t>
            </a:r>
            <a:endParaRPr lang="en-US" sz="2900" dirty="0">
              <a:latin typeface="Arial Rounded MT Bold" panose="020F0704030504030204" pitchFamily="34" charset="0"/>
            </a:endParaRPr>
          </a:p>
        </p:txBody>
      </p:sp>
      <p:pic>
        <p:nvPicPr>
          <p:cNvPr id="11" name="Image 2" descr="preencoded.png"/>
          <p:cNvPicPr>
            <a:picLocks noChangeAspect="1"/>
          </p:cNvPicPr>
          <p:nvPr/>
        </p:nvPicPr>
        <p:blipFill>
          <a:blip r:embed="rId5"/>
          <a:stretch>
            <a:fillRect/>
          </a:stretch>
        </p:blipFill>
        <p:spPr>
          <a:xfrm>
            <a:off x="4485942" y="3103065"/>
            <a:ext cx="2232065" cy="2232065"/>
          </a:xfrm>
          <a:prstGeom prst="rect">
            <a:avLst/>
          </a:prstGeom>
        </p:spPr>
      </p:pic>
      <p:sp>
        <p:nvSpPr>
          <p:cNvPr id="12" name="Text 7"/>
          <p:cNvSpPr/>
          <p:nvPr/>
        </p:nvSpPr>
        <p:spPr>
          <a:xfrm>
            <a:off x="2288466" y="5604629"/>
            <a:ext cx="6627019" cy="238125"/>
          </a:xfrm>
          <a:prstGeom prst="rect">
            <a:avLst/>
          </a:prstGeom>
          <a:noFill/>
          <a:ln/>
        </p:spPr>
        <p:txBody>
          <a:bodyPr wrap="none" lIns="0" tIns="0" rIns="0" bIns="0" rtlCol="0" anchor="t"/>
          <a:lstStyle/>
          <a:p>
            <a:pPr marL="0" indent="0" algn="ctr">
              <a:lnSpc>
                <a:spcPts val="1850"/>
              </a:lnSpc>
              <a:buNone/>
            </a:pPr>
            <a:r>
              <a:rPr lang="en-US" sz="1400" dirty="0">
                <a:solidFill>
                  <a:srgbClr val="432338"/>
                </a:solidFill>
                <a:latin typeface="Arial Rounded MT Bold" panose="020F0704030504030204" pitchFamily="34" charset="0"/>
                <a:ea typeface="Source Sans Pro" pitchFamily="34" charset="-122"/>
                <a:cs typeface="Source Sans Pro" pitchFamily="34" charset="-120"/>
              </a:rPr>
              <a:t>Encounter fake profiles</a:t>
            </a:r>
            <a:endParaRPr lang="en-US" sz="1400" dirty="0">
              <a:latin typeface="Arial Rounded MT Bold" panose="020F0704030504030204" pitchFamily="34" charset="0"/>
            </a:endParaRPr>
          </a:p>
        </p:txBody>
      </p:sp>
      <p:sp>
        <p:nvSpPr>
          <p:cNvPr id="13" name="Text 8"/>
          <p:cNvSpPr/>
          <p:nvPr/>
        </p:nvSpPr>
        <p:spPr>
          <a:xfrm>
            <a:off x="11274078" y="4033123"/>
            <a:ext cx="1830229" cy="371951"/>
          </a:xfrm>
          <a:prstGeom prst="rect">
            <a:avLst/>
          </a:prstGeom>
          <a:noFill/>
          <a:ln/>
        </p:spPr>
        <p:txBody>
          <a:bodyPr wrap="none" lIns="0" tIns="0" rIns="0" bIns="0" rtlCol="0" anchor="t"/>
          <a:lstStyle/>
          <a:p>
            <a:pPr marL="0" indent="0" algn="ctr">
              <a:lnSpc>
                <a:spcPts val="2900"/>
              </a:lnSpc>
              <a:buNone/>
            </a:pPr>
            <a:r>
              <a:rPr lang="en-US" sz="2900" dirty="0">
                <a:solidFill>
                  <a:srgbClr val="432338"/>
                </a:solidFill>
                <a:latin typeface="Arial Rounded MT Bold" panose="020F0704030504030204" pitchFamily="34" charset="0"/>
                <a:ea typeface="Noto Serif HK Semi Bold" pitchFamily="34" charset="-122"/>
                <a:cs typeface="Noto Serif HK Semi Bold" pitchFamily="34" charset="-120"/>
              </a:rPr>
              <a:t>2.3</a:t>
            </a:r>
            <a:endParaRPr lang="en-US" sz="2900" dirty="0">
              <a:latin typeface="Arial Rounded MT Bold" panose="020F0704030504030204" pitchFamily="34" charset="0"/>
            </a:endParaRPr>
          </a:p>
        </p:txBody>
      </p:sp>
      <p:pic>
        <p:nvPicPr>
          <p:cNvPr id="14" name="Image 3" descr="preencoded.png"/>
          <p:cNvPicPr>
            <a:picLocks noChangeAspect="1"/>
          </p:cNvPicPr>
          <p:nvPr/>
        </p:nvPicPr>
        <p:blipFill>
          <a:blip r:embed="rId6"/>
          <a:stretch>
            <a:fillRect/>
          </a:stretch>
        </p:blipFill>
        <p:spPr>
          <a:xfrm>
            <a:off x="11073161" y="3094433"/>
            <a:ext cx="2232065" cy="2232065"/>
          </a:xfrm>
          <a:prstGeom prst="rect">
            <a:avLst/>
          </a:prstGeom>
        </p:spPr>
      </p:pic>
      <p:sp>
        <p:nvSpPr>
          <p:cNvPr id="15" name="Text 9"/>
          <p:cNvSpPr/>
          <p:nvPr/>
        </p:nvSpPr>
        <p:spPr>
          <a:xfrm>
            <a:off x="9028424" y="5604629"/>
            <a:ext cx="6627019" cy="238125"/>
          </a:xfrm>
          <a:prstGeom prst="rect">
            <a:avLst/>
          </a:prstGeom>
          <a:noFill/>
          <a:ln/>
        </p:spPr>
        <p:txBody>
          <a:bodyPr wrap="none" lIns="0" tIns="0" rIns="0" bIns="0" rtlCol="0" anchor="t"/>
          <a:lstStyle/>
          <a:p>
            <a:pPr marL="0" indent="0" algn="ctr">
              <a:lnSpc>
                <a:spcPts val="1850"/>
              </a:lnSpc>
              <a:buNone/>
            </a:pPr>
            <a:r>
              <a:rPr lang="en-US" sz="1400" dirty="0">
                <a:solidFill>
                  <a:srgbClr val="432338"/>
                </a:solidFill>
                <a:latin typeface="Arial Rounded MT Bold" panose="020F0704030504030204" pitchFamily="34" charset="0"/>
                <a:ea typeface="Source Sans Pro" pitchFamily="34" charset="-122"/>
                <a:cs typeface="Source Sans Pro" pitchFamily="34" charset="-120"/>
              </a:rPr>
              <a:t>Average star rating for leading dating apps</a:t>
            </a:r>
            <a:endParaRPr lang="en-US" sz="1400" dirty="0">
              <a:latin typeface="Arial Rounded MT Bold" panose="020F0704030504030204" pitchFamily="34" charset="0"/>
            </a:endParaRPr>
          </a:p>
        </p:txBody>
      </p:sp>
      <p:sp>
        <p:nvSpPr>
          <p:cNvPr id="18" name="Rectangle 17">
            <a:extLst>
              <a:ext uri="{FF2B5EF4-FFF2-40B4-BE49-F238E27FC236}">
                <a16:creationId xmlns:a16="http://schemas.microsoft.com/office/drawing/2014/main" id="{9260E4C8-6CA8-5F14-B244-95EDD8153E12}"/>
              </a:ext>
            </a:extLst>
          </p:cNvPr>
          <p:cNvSpPr/>
          <p:nvPr/>
        </p:nvSpPr>
        <p:spPr>
          <a:xfrm>
            <a:off x="277091" y="290040"/>
            <a:ext cx="13941949" cy="764952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331E4767-F265-F895-0A19-22FF014C6419}"/>
              </a:ext>
            </a:extLst>
          </p:cNvPr>
          <p:cNvSpPr txBox="1"/>
          <p:nvPr/>
        </p:nvSpPr>
        <p:spPr>
          <a:xfrm>
            <a:off x="13692851" y="7939560"/>
            <a:ext cx="660458" cy="369332"/>
          </a:xfrm>
          <a:prstGeom prst="rect">
            <a:avLst/>
          </a:prstGeom>
          <a:noFill/>
        </p:spPr>
        <p:txBody>
          <a:bodyPr wrap="square" rtlCol="0">
            <a:spAutoFit/>
          </a:bodyPr>
          <a:lstStyle/>
          <a:p>
            <a:r>
              <a:rPr lang="en-IN" dirty="0"/>
              <a:t>4</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name="Slide 18">
    <p:spTree>
      <p:nvGrpSpPr>
        <p:cNvPr id="1" name=""/>
        <p:cNvGrpSpPr/>
        <p:nvPr/>
      </p:nvGrpSpPr>
      <p:grpSpPr>
        <a:xfrm>
          <a:off x="0" y="0"/>
          <a:ext cx="0" cy="0"/>
          <a:chOff x="0" y="0"/>
          <a:chExt cx="0" cy="0"/>
        </a:xfrm>
      </p:grpSpPr>
      <p:sp>
        <p:nvSpPr>
          <p:cNvPr id="2" name="Text 0"/>
          <p:cNvSpPr/>
          <p:nvPr/>
        </p:nvSpPr>
        <p:spPr>
          <a:xfrm>
            <a:off x="706160" y="614005"/>
            <a:ext cx="11880771" cy="549712"/>
          </a:xfrm>
          <a:prstGeom prst="rect">
            <a:avLst/>
          </a:prstGeom>
          <a:noFill/>
          <a:ln/>
        </p:spPr>
        <p:txBody>
          <a:bodyPr wrap="none" lIns="0" tIns="0" rIns="0" bIns="0" rtlCol="0" anchor="t"/>
          <a:lstStyle/>
          <a:p>
            <a:pPr marL="0" indent="0" algn="l">
              <a:lnSpc>
                <a:spcPts val="4050"/>
              </a:lnSpc>
              <a:buNone/>
            </a:pPr>
            <a:r>
              <a:rPr lang="en-US" sz="3250" dirty="0">
                <a:solidFill>
                  <a:srgbClr val="371A2D"/>
                </a:solidFill>
                <a:latin typeface="Arial Rounded MT Bold" panose="020F0704030504030204" pitchFamily="34" charset="0"/>
                <a:ea typeface="Noto Serif HK Semi Bold" pitchFamily="34" charset="-122"/>
                <a:cs typeface="Noto Serif HK Semi Bold" pitchFamily="34" charset="-120"/>
              </a:rPr>
              <a:t>LuvNimbus: Not Just a Product, an Emotional Upgrade </a:t>
            </a:r>
            <a:r>
              <a:rPr lang="en-US" sz="325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3250" dirty="0">
              <a:latin typeface="Arial Rounded MT Bold" panose="020F0704030504030204" pitchFamily="34" charset="0"/>
            </a:endParaRPr>
          </a:p>
        </p:txBody>
      </p:sp>
      <p:pic>
        <p:nvPicPr>
          <p:cNvPr id="3" name="Image 0" descr="preencoded.png"/>
          <p:cNvPicPr>
            <a:picLocks noChangeAspect="1"/>
          </p:cNvPicPr>
          <p:nvPr/>
        </p:nvPicPr>
        <p:blipFill>
          <a:blip r:embed="rId3"/>
          <a:stretch>
            <a:fillRect/>
          </a:stretch>
        </p:blipFill>
        <p:spPr>
          <a:xfrm>
            <a:off x="706160" y="1627108"/>
            <a:ext cx="6393656" cy="4374594"/>
          </a:xfrm>
          <a:prstGeom prst="rect">
            <a:avLst/>
          </a:prstGeom>
        </p:spPr>
      </p:pic>
      <p:sp>
        <p:nvSpPr>
          <p:cNvPr id="4" name="Text 1"/>
          <p:cNvSpPr/>
          <p:nvPr/>
        </p:nvSpPr>
        <p:spPr>
          <a:xfrm>
            <a:off x="7538204" y="1587341"/>
            <a:ext cx="6393656" cy="1129665"/>
          </a:xfrm>
          <a:prstGeom prst="rect">
            <a:avLst/>
          </a:prstGeom>
          <a:noFill/>
          <a:ln/>
        </p:spPr>
        <p:txBody>
          <a:bodyPr wrap="square" lIns="0" tIns="0" rIns="0" bIns="0" rtlCol="0" anchor="t"/>
          <a:lstStyle/>
          <a:p>
            <a:pPr marL="0" indent="0" algn="l">
              <a:lnSpc>
                <a:spcPts val="2200"/>
              </a:lnSpc>
              <a:buNone/>
            </a:pPr>
            <a:r>
              <a:rPr lang="en-US" sz="1350" dirty="0">
                <a:solidFill>
                  <a:srgbClr val="432338"/>
                </a:solidFill>
                <a:latin typeface="Arial Rounded MT Bold" panose="020F0704030504030204" pitchFamily="34" charset="0"/>
                <a:ea typeface="Source Sans Pro" pitchFamily="34" charset="-122"/>
                <a:cs typeface="Source Sans Pro" pitchFamily="34" charset="-120"/>
              </a:rPr>
              <a:t>LuvNimbus stands apart as more than just a dating app; it's an emotional upgrade for our users. We've meticulously designed a platform that fosters genuine connections through emotionally intelligent algorithms, moving beyond superficial swipes to truly understand and match individuals based on deeper compatibility.</a:t>
            </a:r>
            <a:endParaRPr lang="en-US" sz="1350" dirty="0">
              <a:latin typeface="Arial Rounded MT Bold" panose="020F0704030504030204" pitchFamily="34" charset="0"/>
            </a:endParaRPr>
          </a:p>
        </p:txBody>
      </p:sp>
      <p:sp>
        <p:nvSpPr>
          <p:cNvPr id="5" name="Shape 2"/>
          <p:cNvSpPr/>
          <p:nvPr/>
        </p:nvSpPr>
        <p:spPr>
          <a:xfrm>
            <a:off x="7538204" y="3284149"/>
            <a:ext cx="397193" cy="397193"/>
          </a:xfrm>
          <a:prstGeom prst="roundRect">
            <a:avLst>
              <a:gd name="adj" fmla="val 18669"/>
            </a:avLst>
          </a:prstGeom>
          <a:solidFill>
            <a:srgbClr val="F9D2EB"/>
          </a:solidFill>
          <a:ln w="7620">
            <a:solidFill>
              <a:srgbClr val="DFB8D1"/>
            </a:solidFill>
            <a:prstDash val="solid"/>
          </a:ln>
        </p:spPr>
      </p:sp>
      <p:sp>
        <p:nvSpPr>
          <p:cNvPr id="6" name="Text 3"/>
          <p:cNvSpPr/>
          <p:nvPr/>
        </p:nvSpPr>
        <p:spPr>
          <a:xfrm>
            <a:off x="8111847" y="3276460"/>
            <a:ext cx="3461147" cy="274915"/>
          </a:xfrm>
          <a:prstGeom prst="rect">
            <a:avLst/>
          </a:prstGeom>
          <a:noFill/>
          <a:ln/>
        </p:spPr>
        <p:txBody>
          <a:bodyPr wrap="none" lIns="0" tIns="0" rIns="0" bIns="0" rtlCol="0" anchor="t"/>
          <a:lstStyle/>
          <a:p>
            <a:pPr marL="0" indent="0" algn="l">
              <a:lnSpc>
                <a:spcPts val="2000"/>
              </a:lnSpc>
              <a:buNone/>
            </a:pPr>
            <a:r>
              <a:rPr lang="en-US" sz="1600" dirty="0">
                <a:solidFill>
                  <a:srgbClr val="432338"/>
                </a:solidFill>
                <a:latin typeface="Arial Rounded MT Bold" panose="020F0704030504030204" pitchFamily="34" charset="0"/>
                <a:ea typeface="Noto Serif HK Semi Bold" pitchFamily="34" charset="-122"/>
                <a:cs typeface="Noto Serif HK Semi Bold" pitchFamily="34" charset="-120"/>
              </a:rPr>
              <a:t>Emotionally Intelligent Dating </a:t>
            </a:r>
            <a:r>
              <a:rPr lang="en-US" sz="160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1600" dirty="0">
              <a:latin typeface="Arial Rounded MT Bold" panose="020F0704030504030204" pitchFamily="34" charset="0"/>
            </a:endParaRPr>
          </a:p>
        </p:txBody>
      </p:sp>
      <p:sp>
        <p:nvSpPr>
          <p:cNvPr id="7" name="Text 4"/>
          <p:cNvSpPr/>
          <p:nvPr/>
        </p:nvSpPr>
        <p:spPr>
          <a:xfrm>
            <a:off x="8111847" y="3727826"/>
            <a:ext cx="5820013" cy="564833"/>
          </a:xfrm>
          <a:prstGeom prst="rect">
            <a:avLst/>
          </a:prstGeom>
          <a:noFill/>
          <a:ln/>
        </p:spPr>
        <p:txBody>
          <a:bodyPr wrap="square" lIns="0" tIns="0" rIns="0" bIns="0" rtlCol="0" anchor="t"/>
          <a:lstStyle/>
          <a:p>
            <a:pPr marL="0" indent="0" algn="l">
              <a:lnSpc>
                <a:spcPts val="2200"/>
              </a:lnSpc>
              <a:buNone/>
            </a:pPr>
            <a:r>
              <a:rPr lang="en-US" sz="1350" dirty="0">
                <a:solidFill>
                  <a:srgbClr val="432338"/>
                </a:solidFill>
                <a:latin typeface="Arial Rounded MT Bold" panose="020F0704030504030204" pitchFamily="34" charset="0"/>
                <a:ea typeface="Source Sans Pro" pitchFamily="34" charset="-122"/>
                <a:cs typeface="Source Sans Pro" pitchFamily="34" charset="-120"/>
              </a:rPr>
              <a:t>Our algorithms prioritize emotional compatibility and nuanced preferences, creating matches that resonate on a deeper level than traditional dating apps.</a:t>
            </a:r>
            <a:endParaRPr lang="en-US" sz="1350" dirty="0">
              <a:latin typeface="Arial Rounded MT Bold" panose="020F0704030504030204" pitchFamily="34" charset="0"/>
            </a:endParaRPr>
          </a:p>
        </p:txBody>
      </p:sp>
      <p:sp>
        <p:nvSpPr>
          <p:cNvPr id="8" name="Shape 5"/>
          <p:cNvSpPr/>
          <p:nvPr/>
        </p:nvSpPr>
        <p:spPr>
          <a:xfrm>
            <a:off x="7538204" y="4645679"/>
            <a:ext cx="397193" cy="397193"/>
          </a:xfrm>
          <a:prstGeom prst="roundRect">
            <a:avLst>
              <a:gd name="adj" fmla="val 18669"/>
            </a:avLst>
          </a:prstGeom>
          <a:solidFill>
            <a:srgbClr val="F9D2EB"/>
          </a:solidFill>
          <a:ln w="7620">
            <a:solidFill>
              <a:srgbClr val="DFB8D1"/>
            </a:solidFill>
            <a:prstDash val="solid"/>
          </a:ln>
        </p:spPr>
      </p:sp>
      <p:sp>
        <p:nvSpPr>
          <p:cNvPr id="9" name="Text 6"/>
          <p:cNvSpPr/>
          <p:nvPr/>
        </p:nvSpPr>
        <p:spPr>
          <a:xfrm>
            <a:off x="8111847" y="4706282"/>
            <a:ext cx="3057882" cy="274915"/>
          </a:xfrm>
          <a:prstGeom prst="rect">
            <a:avLst/>
          </a:prstGeom>
          <a:noFill/>
          <a:ln/>
        </p:spPr>
        <p:txBody>
          <a:bodyPr wrap="none" lIns="0" tIns="0" rIns="0" bIns="0" rtlCol="0" anchor="t"/>
          <a:lstStyle/>
          <a:p>
            <a:pPr marL="0" indent="0" algn="l">
              <a:lnSpc>
                <a:spcPts val="2000"/>
              </a:lnSpc>
              <a:buNone/>
            </a:pPr>
            <a:r>
              <a:rPr lang="en-US" sz="1600" dirty="0">
                <a:solidFill>
                  <a:srgbClr val="432338"/>
                </a:solidFill>
                <a:latin typeface="Arial Rounded MT Bold" panose="020F0704030504030204" pitchFamily="34" charset="0"/>
                <a:ea typeface="Noto Serif HK Semi Bold" pitchFamily="34" charset="-122"/>
                <a:cs typeface="Noto Serif HK Semi Bold" pitchFamily="34" charset="-120"/>
              </a:rPr>
              <a:t>Built-in Trust Mechanisms </a:t>
            </a:r>
            <a:r>
              <a:rPr lang="en-US" sz="160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1600" dirty="0">
              <a:latin typeface="Arial Rounded MT Bold" panose="020F0704030504030204" pitchFamily="34" charset="0"/>
            </a:endParaRPr>
          </a:p>
        </p:txBody>
      </p:sp>
      <p:sp>
        <p:nvSpPr>
          <p:cNvPr id="10" name="Text 7"/>
          <p:cNvSpPr/>
          <p:nvPr/>
        </p:nvSpPr>
        <p:spPr>
          <a:xfrm>
            <a:off x="8111847" y="5157648"/>
            <a:ext cx="5820013" cy="847249"/>
          </a:xfrm>
          <a:prstGeom prst="rect">
            <a:avLst/>
          </a:prstGeom>
          <a:noFill/>
          <a:ln/>
        </p:spPr>
        <p:txBody>
          <a:bodyPr wrap="square" lIns="0" tIns="0" rIns="0" bIns="0" rtlCol="0" anchor="t"/>
          <a:lstStyle/>
          <a:p>
            <a:pPr marL="0" indent="0" algn="l">
              <a:lnSpc>
                <a:spcPts val="2200"/>
              </a:lnSpc>
              <a:buNone/>
            </a:pPr>
            <a:r>
              <a:rPr lang="en-US" sz="1350" dirty="0">
                <a:solidFill>
                  <a:srgbClr val="432338"/>
                </a:solidFill>
                <a:latin typeface="Arial Rounded MT Bold" panose="020F0704030504030204" pitchFamily="34" charset="0"/>
                <a:ea typeface="Source Sans Pro" pitchFamily="34" charset="-122"/>
                <a:cs typeface="Source Sans Pro" pitchFamily="34" charset="-120"/>
              </a:rPr>
              <a:t>With features like selfie verification and community-based moderation, we've engineered trust directly into the platform, ensuring a safer and more authentic dating environment.</a:t>
            </a:r>
            <a:endParaRPr lang="en-US" sz="1350" dirty="0">
              <a:latin typeface="Arial Rounded MT Bold" panose="020F0704030504030204" pitchFamily="34" charset="0"/>
            </a:endParaRPr>
          </a:p>
        </p:txBody>
      </p:sp>
      <p:sp>
        <p:nvSpPr>
          <p:cNvPr id="11" name="Shape 8"/>
          <p:cNvSpPr/>
          <p:nvPr/>
        </p:nvSpPr>
        <p:spPr>
          <a:xfrm>
            <a:off x="7538204" y="6357917"/>
            <a:ext cx="397193" cy="397193"/>
          </a:xfrm>
          <a:prstGeom prst="roundRect">
            <a:avLst>
              <a:gd name="adj" fmla="val 18669"/>
            </a:avLst>
          </a:prstGeom>
          <a:solidFill>
            <a:srgbClr val="F9D2EB"/>
          </a:solidFill>
          <a:ln w="7620">
            <a:solidFill>
              <a:srgbClr val="DFB8D1"/>
            </a:solidFill>
            <a:prstDash val="solid"/>
          </a:ln>
        </p:spPr>
      </p:sp>
      <p:sp>
        <p:nvSpPr>
          <p:cNvPr id="12" name="Text 9"/>
          <p:cNvSpPr/>
          <p:nvPr/>
        </p:nvSpPr>
        <p:spPr>
          <a:xfrm>
            <a:off x="8111847" y="6418520"/>
            <a:ext cx="4561284" cy="274915"/>
          </a:xfrm>
          <a:prstGeom prst="rect">
            <a:avLst/>
          </a:prstGeom>
          <a:noFill/>
          <a:ln/>
        </p:spPr>
        <p:txBody>
          <a:bodyPr wrap="none" lIns="0" tIns="0" rIns="0" bIns="0" rtlCol="0" anchor="t"/>
          <a:lstStyle/>
          <a:p>
            <a:pPr marL="0" indent="0" algn="l">
              <a:lnSpc>
                <a:spcPts val="2000"/>
              </a:lnSpc>
              <a:buNone/>
            </a:pPr>
            <a:r>
              <a:rPr lang="en-US" sz="1600" dirty="0">
                <a:solidFill>
                  <a:srgbClr val="432338"/>
                </a:solidFill>
                <a:latin typeface="Arial Rounded MT Bold" panose="020F0704030504030204" pitchFamily="34" charset="0"/>
                <a:ea typeface="Noto Serif HK Semi Bold" pitchFamily="34" charset="-122"/>
                <a:cs typeface="Noto Serif HK Semi Bold" pitchFamily="34" charset="-120"/>
              </a:rPr>
              <a:t>Proven Early Success in User Satisfaction </a:t>
            </a:r>
            <a:r>
              <a:rPr lang="en-US" sz="160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1600" dirty="0">
              <a:latin typeface="Arial Rounded MT Bold" panose="020F0704030504030204" pitchFamily="34" charset="0"/>
            </a:endParaRPr>
          </a:p>
        </p:txBody>
      </p:sp>
      <p:sp>
        <p:nvSpPr>
          <p:cNvPr id="13" name="Text 10"/>
          <p:cNvSpPr/>
          <p:nvPr/>
        </p:nvSpPr>
        <p:spPr>
          <a:xfrm>
            <a:off x="8111847" y="6869886"/>
            <a:ext cx="5820013" cy="847249"/>
          </a:xfrm>
          <a:prstGeom prst="rect">
            <a:avLst/>
          </a:prstGeom>
          <a:noFill/>
          <a:ln/>
        </p:spPr>
        <p:txBody>
          <a:bodyPr wrap="square" lIns="0" tIns="0" rIns="0" bIns="0" rtlCol="0" anchor="t"/>
          <a:lstStyle/>
          <a:p>
            <a:pPr marL="0" indent="0" algn="l">
              <a:lnSpc>
                <a:spcPts val="2200"/>
              </a:lnSpc>
              <a:buNone/>
            </a:pPr>
            <a:r>
              <a:rPr lang="en-US" sz="1350" dirty="0">
                <a:solidFill>
                  <a:srgbClr val="432338"/>
                </a:solidFill>
                <a:latin typeface="Arial Rounded MT Bold" panose="020F0704030504030204" pitchFamily="34" charset="0"/>
                <a:ea typeface="Source Sans Pro" pitchFamily="34" charset="-122"/>
                <a:cs typeface="Source Sans Pro" pitchFamily="34" charset="-120"/>
              </a:rPr>
              <a:t>Our MVP results speak for themselves: significantly increased conversation rates, improved retention, and a strong NPS score confirm LuvNimbus's ability to delight and satisfy its users.</a:t>
            </a:r>
            <a:endParaRPr lang="en-US" sz="1350" dirty="0">
              <a:latin typeface="Arial Rounded MT Bold" panose="020F0704030504030204" pitchFamily="34" charset="0"/>
            </a:endParaRPr>
          </a:p>
        </p:txBody>
      </p:sp>
      <p:sp>
        <p:nvSpPr>
          <p:cNvPr id="14" name="Rectangle 13">
            <a:extLst>
              <a:ext uri="{FF2B5EF4-FFF2-40B4-BE49-F238E27FC236}">
                <a16:creationId xmlns:a16="http://schemas.microsoft.com/office/drawing/2014/main" id="{33170A56-624B-2787-CE27-2F3F9CEAE546}"/>
              </a:ext>
            </a:extLst>
          </p:cNvPr>
          <p:cNvSpPr/>
          <p:nvPr/>
        </p:nvSpPr>
        <p:spPr>
          <a:xfrm>
            <a:off x="277091" y="290040"/>
            <a:ext cx="13941949" cy="764952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Arial Rounded MT Bold" panose="020F0704030504030204" pitchFamily="34" charset="0"/>
            </a:endParaRPr>
          </a:p>
        </p:txBody>
      </p:sp>
      <p:sp>
        <p:nvSpPr>
          <p:cNvPr id="15" name="TextBox 14">
            <a:extLst>
              <a:ext uri="{FF2B5EF4-FFF2-40B4-BE49-F238E27FC236}">
                <a16:creationId xmlns:a16="http://schemas.microsoft.com/office/drawing/2014/main" id="{EAB55CF1-3FFF-AD32-E4DE-41FA30636B17}"/>
              </a:ext>
            </a:extLst>
          </p:cNvPr>
          <p:cNvSpPr txBox="1"/>
          <p:nvPr/>
        </p:nvSpPr>
        <p:spPr>
          <a:xfrm>
            <a:off x="13692851" y="7939560"/>
            <a:ext cx="660458" cy="369332"/>
          </a:xfrm>
          <a:prstGeom prst="rect">
            <a:avLst/>
          </a:prstGeom>
          <a:noFill/>
        </p:spPr>
        <p:txBody>
          <a:bodyPr wrap="square" rtlCol="0">
            <a:spAutoFit/>
          </a:bodyPr>
          <a:lstStyle/>
          <a:p>
            <a:r>
              <a:rPr lang="en-IN" dirty="0"/>
              <a:t>30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name="Slide 19">
    <p:spTree>
      <p:nvGrpSpPr>
        <p:cNvPr id="1" name=""/>
        <p:cNvGrpSpPr/>
        <p:nvPr/>
      </p:nvGrpSpPr>
      <p:grpSpPr>
        <a:xfrm>
          <a:off x="0" y="0"/>
          <a:ext cx="0" cy="0"/>
          <a:chOff x="0" y="0"/>
          <a:chExt cx="0" cy="0"/>
        </a:xfrm>
      </p:grpSpPr>
      <p:sp>
        <p:nvSpPr>
          <p:cNvPr id="2" name="Text 0"/>
          <p:cNvSpPr/>
          <p:nvPr/>
        </p:nvSpPr>
        <p:spPr>
          <a:xfrm>
            <a:off x="926624" y="1006436"/>
            <a:ext cx="6995279" cy="661630"/>
          </a:xfrm>
          <a:prstGeom prst="rect">
            <a:avLst/>
          </a:prstGeom>
          <a:noFill/>
          <a:ln/>
        </p:spPr>
        <p:txBody>
          <a:bodyPr wrap="none" lIns="0" tIns="0" rIns="0" bIns="0" rtlCol="0" anchor="t"/>
          <a:lstStyle/>
          <a:p>
            <a:pPr marL="0" indent="0" algn="l">
              <a:lnSpc>
                <a:spcPts val="4850"/>
              </a:lnSpc>
              <a:buNone/>
            </a:pPr>
            <a:r>
              <a:rPr lang="en-US" sz="4000" dirty="0">
                <a:solidFill>
                  <a:srgbClr val="371A2D"/>
                </a:solidFill>
                <a:latin typeface="Arial Rounded MT Bold" panose="020F0704030504030204" pitchFamily="34" charset="0"/>
                <a:ea typeface="Noto Serif HK Semi Bold" pitchFamily="34" charset="-122"/>
                <a:cs typeface="Noto Serif HK Semi Bold" pitchFamily="34" charset="-120"/>
              </a:rPr>
              <a:t>Explore LuvNimbus Now! </a:t>
            </a:r>
            <a:r>
              <a:rPr lang="en-US" sz="400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4000" dirty="0">
              <a:latin typeface="Arial Rounded MT Bold" panose="020F0704030504030204" pitchFamily="34" charset="0"/>
            </a:endParaRPr>
          </a:p>
        </p:txBody>
      </p:sp>
      <p:sp>
        <p:nvSpPr>
          <p:cNvPr id="4" name="Text 1"/>
          <p:cNvSpPr/>
          <p:nvPr/>
        </p:nvSpPr>
        <p:spPr>
          <a:xfrm>
            <a:off x="7667228" y="2191584"/>
            <a:ext cx="6221968" cy="769858"/>
          </a:xfrm>
          <a:prstGeom prst="rect">
            <a:avLst/>
          </a:prstGeom>
          <a:noFill/>
          <a:ln/>
        </p:spPr>
        <p:txBody>
          <a:bodyPr wrap="square" lIns="0" tIns="0" rIns="0" bIns="0" rtlCol="0" anchor="t"/>
          <a:lstStyle/>
          <a:p>
            <a:pPr marL="0" indent="0" algn="l">
              <a:lnSpc>
                <a:spcPts val="2900"/>
              </a:lnSpc>
              <a:buNone/>
            </a:pPr>
            <a:r>
              <a:rPr lang="en-US" sz="2400" dirty="0">
                <a:solidFill>
                  <a:srgbClr val="371A2D"/>
                </a:solidFill>
                <a:latin typeface="Arial Rounded MT Bold" panose="020F0704030504030204" pitchFamily="34" charset="0"/>
                <a:ea typeface="Noto Serif HK Semi Bold" pitchFamily="34" charset="-122"/>
                <a:cs typeface="Noto Serif HK Semi Bold" pitchFamily="34" charset="-120"/>
              </a:rPr>
              <a:t>Ready to experience the future of dating? </a:t>
            </a:r>
            <a:r>
              <a:rPr lang="en-US" sz="240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2400" dirty="0">
              <a:latin typeface="Arial Rounded MT Bold" panose="020F0704030504030204" pitchFamily="34" charset="0"/>
            </a:endParaRPr>
          </a:p>
        </p:txBody>
      </p:sp>
      <p:sp>
        <p:nvSpPr>
          <p:cNvPr id="5" name="Text 2"/>
          <p:cNvSpPr/>
          <p:nvPr/>
        </p:nvSpPr>
        <p:spPr>
          <a:xfrm>
            <a:off x="7806928" y="3105979"/>
            <a:ext cx="5832872" cy="1340168"/>
          </a:xfrm>
          <a:prstGeom prst="rect">
            <a:avLst/>
          </a:prstGeom>
          <a:noFill/>
          <a:ln/>
        </p:spPr>
        <p:txBody>
          <a:bodyPr wrap="square" lIns="0" tIns="0" rIns="0" bIns="0" rtlCol="0" anchor="t"/>
          <a:lstStyle/>
          <a:p>
            <a:pPr marL="0" indent="0" algn="l">
              <a:lnSpc>
                <a:spcPts val="2600"/>
              </a:lnSpc>
              <a:buNone/>
            </a:pPr>
            <a:r>
              <a:rPr lang="en-US" dirty="0">
                <a:solidFill>
                  <a:srgbClr val="432338"/>
                </a:solidFill>
                <a:latin typeface="Arial Rounded MT Bold" panose="020F0704030504030204" pitchFamily="34" charset="0"/>
                <a:ea typeface="Source Sans Pro" pitchFamily="34" charset="-122"/>
                <a:cs typeface="Source Sans Pro" pitchFamily="34" charset="-120"/>
              </a:rPr>
              <a:t>Scan the QR code to instantly download and explore the LuvNimbus prototype. See firsthand how our innovative features create a more secure, engaging, and emotionally intelligent dating experience. This is your chance to be among the first to witness the magic.</a:t>
            </a:r>
            <a:endParaRPr lang="en-US" dirty="0">
              <a:latin typeface="Arial Rounded MT Bold" panose="020F0704030504030204" pitchFamily="34" charset="0"/>
            </a:endParaRPr>
          </a:p>
        </p:txBody>
      </p:sp>
      <p:pic>
        <p:nvPicPr>
          <p:cNvPr id="6" name="Image 1" descr="preencoded.png">
            <a:hlinkClick r:id="rId3"/>
          </p:cNvPr>
          <p:cNvPicPr>
            <a:picLocks noChangeAspect="1"/>
          </p:cNvPicPr>
          <p:nvPr/>
        </p:nvPicPr>
        <p:blipFill>
          <a:blip r:embed="rId4"/>
          <a:stretch>
            <a:fillRect/>
          </a:stretch>
        </p:blipFill>
        <p:spPr>
          <a:xfrm>
            <a:off x="7806928" y="5148657"/>
            <a:ext cx="2677358" cy="575905"/>
          </a:xfrm>
          <a:prstGeom prst="rect">
            <a:avLst/>
          </a:prstGeom>
        </p:spPr>
      </p:pic>
      <p:pic>
        <p:nvPicPr>
          <p:cNvPr id="7" name="Image 2" descr="preencoded.png">
            <a:hlinkClick r:id="rId5"/>
          </p:cNvPr>
          <p:cNvPicPr>
            <a:picLocks noChangeAspect="1"/>
          </p:cNvPicPr>
          <p:nvPr/>
        </p:nvPicPr>
        <p:blipFill>
          <a:blip r:embed="rId6"/>
          <a:stretch>
            <a:fillRect/>
          </a:stretch>
        </p:blipFill>
        <p:spPr>
          <a:xfrm>
            <a:off x="10778212" y="5148656"/>
            <a:ext cx="2580084" cy="575905"/>
          </a:xfrm>
          <a:prstGeom prst="rect">
            <a:avLst/>
          </a:prstGeom>
        </p:spPr>
      </p:pic>
      <p:sp>
        <p:nvSpPr>
          <p:cNvPr id="8" name="Text 3"/>
          <p:cNvSpPr/>
          <p:nvPr/>
        </p:nvSpPr>
        <p:spPr>
          <a:xfrm>
            <a:off x="7806928" y="5789411"/>
            <a:ext cx="6221968" cy="1005126"/>
          </a:xfrm>
          <a:prstGeom prst="rect">
            <a:avLst/>
          </a:prstGeom>
          <a:noFill/>
          <a:ln/>
        </p:spPr>
        <p:txBody>
          <a:bodyPr wrap="square" lIns="0" tIns="0" rIns="0" bIns="0" rtlCol="0" anchor="t"/>
          <a:lstStyle/>
          <a:p>
            <a:pPr marL="0" indent="0" algn="l">
              <a:lnSpc>
                <a:spcPts val="2600"/>
              </a:lnSpc>
              <a:buNone/>
            </a:pPr>
            <a:r>
              <a:rPr lang="en-US" dirty="0">
                <a:solidFill>
                  <a:srgbClr val="432338"/>
                </a:solidFill>
                <a:latin typeface="Arial Rounded MT Bold" panose="020F0704030504030204" pitchFamily="34" charset="0"/>
                <a:ea typeface="Source Sans Pro" pitchFamily="34" charset="-122"/>
                <a:cs typeface="Source Sans Pro" pitchFamily="34" charset="-120"/>
              </a:rPr>
              <a:t>Join the LuvNimbus community and embark on a journey towards more meaningful connections. Your next great story starts here! Don't miss out on the opportunity to be part of something truly special.</a:t>
            </a:r>
            <a:endParaRPr lang="en-US" dirty="0">
              <a:latin typeface="Arial Rounded MT Bold" panose="020F0704030504030204" pitchFamily="34" charset="0"/>
            </a:endParaRPr>
          </a:p>
        </p:txBody>
      </p:sp>
      <p:pic>
        <p:nvPicPr>
          <p:cNvPr id="10" name="Picture 9">
            <a:extLst>
              <a:ext uri="{FF2B5EF4-FFF2-40B4-BE49-F238E27FC236}">
                <a16:creationId xmlns:a16="http://schemas.microsoft.com/office/drawing/2014/main" id="{9D4ACA9B-D27E-9C99-8349-5A2DACC91E8F}"/>
              </a:ext>
            </a:extLst>
          </p:cNvPr>
          <p:cNvPicPr>
            <a:picLocks noChangeAspect="1"/>
          </p:cNvPicPr>
          <p:nvPr/>
        </p:nvPicPr>
        <p:blipFill>
          <a:blip r:embed="rId7"/>
          <a:stretch>
            <a:fillRect/>
          </a:stretch>
        </p:blipFill>
        <p:spPr>
          <a:xfrm>
            <a:off x="1600200" y="2179408"/>
            <a:ext cx="4076700" cy="4268796"/>
          </a:xfrm>
          <a:prstGeom prst="rect">
            <a:avLst/>
          </a:prstGeom>
          <a:ln w="25400">
            <a:solidFill>
              <a:srgbClr val="7030A0"/>
            </a:solidFill>
          </a:ln>
        </p:spPr>
      </p:pic>
      <p:sp>
        <p:nvSpPr>
          <p:cNvPr id="11" name="Rectangle 10">
            <a:extLst>
              <a:ext uri="{FF2B5EF4-FFF2-40B4-BE49-F238E27FC236}">
                <a16:creationId xmlns:a16="http://schemas.microsoft.com/office/drawing/2014/main" id="{7E16F8C0-5536-A64B-7AE7-A7F304725087}"/>
              </a:ext>
            </a:extLst>
          </p:cNvPr>
          <p:cNvSpPr/>
          <p:nvPr/>
        </p:nvSpPr>
        <p:spPr>
          <a:xfrm>
            <a:off x="277091" y="290040"/>
            <a:ext cx="13941949" cy="764952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9771B30-9AB0-AAA2-388C-6F79C8A34257}"/>
              </a:ext>
            </a:extLst>
          </p:cNvPr>
          <p:cNvSpPr txBox="1"/>
          <p:nvPr/>
        </p:nvSpPr>
        <p:spPr>
          <a:xfrm>
            <a:off x="13692851" y="7939560"/>
            <a:ext cx="660458" cy="369332"/>
          </a:xfrm>
          <a:prstGeom prst="rect">
            <a:avLst/>
          </a:prstGeom>
          <a:noFill/>
        </p:spPr>
        <p:txBody>
          <a:bodyPr wrap="square" rtlCol="0">
            <a:spAutoFit/>
          </a:bodyPr>
          <a:lstStyle/>
          <a:p>
            <a:r>
              <a:rPr lang="en-IN" dirty="0"/>
              <a:t>31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831056"/>
            <a:ext cx="7468553" cy="1277541"/>
          </a:xfrm>
          <a:prstGeom prst="rect">
            <a:avLst/>
          </a:prstGeom>
          <a:noFill/>
          <a:ln/>
        </p:spPr>
        <p:txBody>
          <a:bodyPr wrap="square" lIns="0" tIns="0" rIns="0" bIns="0" rtlCol="0" anchor="t"/>
          <a:lstStyle/>
          <a:p>
            <a:pPr marL="0" indent="0" algn="l">
              <a:lnSpc>
                <a:spcPts val="4850"/>
              </a:lnSpc>
              <a:buNone/>
            </a:pPr>
            <a:r>
              <a:rPr lang="en-US" sz="3850" dirty="0">
                <a:solidFill>
                  <a:srgbClr val="371A2D"/>
                </a:solidFill>
                <a:latin typeface="Arial Rounded MT Bold" panose="020F0704030504030204" pitchFamily="34" charset="0"/>
                <a:ea typeface="Noto Serif HK Semi Bold" pitchFamily="34" charset="-122"/>
                <a:cs typeface="Noto Serif HK Semi Bold" pitchFamily="34" charset="-120"/>
              </a:rPr>
              <a:t>LuvNimbus: Connecting Hearts, Building Trust </a:t>
            </a:r>
            <a:r>
              <a:rPr lang="en-US" sz="385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3850" dirty="0">
              <a:latin typeface="Arial Rounded MT Bold" panose="020F0704030504030204" pitchFamily="34" charset="0"/>
            </a:endParaRPr>
          </a:p>
        </p:txBody>
      </p:sp>
      <p:sp>
        <p:nvSpPr>
          <p:cNvPr id="4" name="Text 1"/>
          <p:cNvSpPr/>
          <p:nvPr/>
        </p:nvSpPr>
        <p:spPr>
          <a:xfrm>
            <a:off x="837724" y="2422684"/>
            <a:ext cx="7468553" cy="1005126"/>
          </a:xfrm>
          <a:prstGeom prst="rect">
            <a:avLst/>
          </a:prstGeom>
          <a:noFill/>
          <a:ln/>
        </p:spPr>
        <p:txBody>
          <a:bodyPr wrap="square" lIns="0" tIns="0" rIns="0" bIns="0" rtlCol="0" anchor="t"/>
          <a:lstStyle/>
          <a:p>
            <a:pPr marL="0" indent="0" algn="l">
              <a:lnSpc>
                <a:spcPts val="2600"/>
              </a:lnSpc>
              <a:buNone/>
            </a:pPr>
            <a:r>
              <a:rPr lang="en-US" sz="1600" dirty="0">
                <a:solidFill>
                  <a:srgbClr val="432338"/>
                </a:solidFill>
                <a:latin typeface="Arial Rounded MT Bold" panose="020F0704030504030204" pitchFamily="34" charset="0"/>
                <a:ea typeface="Source Sans Pro" pitchFamily="34" charset="-122"/>
                <a:cs typeface="Source Sans Pro" pitchFamily="34" charset="-120"/>
              </a:rPr>
              <a:t>Thank you for joining us on this journey to explore LuvNimbus. We are confident that our emotionally intelligent approach, coupled with robust trust mechanisms and proven user satisfaction, positions us uniquely in the market.</a:t>
            </a:r>
            <a:endParaRPr lang="en-US" sz="1600" dirty="0">
              <a:latin typeface="Arial Rounded MT Bold" panose="020F0704030504030204" pitchFamily="34" charset="0"/>
            </a:endParaRPr>
          </a:p>
        </p:txBody>
      </p:sp>
      <p:sp>
        <p:nvSpPr>
          <p:cNvPr id="5" name="Text 2"/>
          <p:cNvSpPr/>
          <p:nvPr/>
        </p:nvSpPr>
        <p:spPr>
          <a:xfrm>
            <a:off x="837724" y="3663434"/>
            <a:ext cx="7468553" cy="1005126"/>
          </a:xfrm>
          <a:prstGeom prst="rect">
            <a:avLst/>
          </a:prstGeom>
          <a:noFill/>
          <a:ln/>
        </p:spPr>
        <p:txBody>
          <a:bodyPr wrap="square" lIns="0" tIns="0" rIns="0" bIns="0" rtlCol="0" anchor="t"/>
          <a:lstStyle/>
          <a:p>
            <a:pPr marL="0" indent="0" algn="l">
              <a:lnSpc>
                <a:spcPts val="2600"/>
              </a:lnSpc>
              <a:buNone/>
            </a:pPr>
            <a:r>
              <a:rPr lang="en-US" sz="1600" dirty="0">
                <a:solidFill>
                  <a:srgbClr val="432338"/>
                </a:solidFill>
                <a:latin typeface="Arial Rounded MT Bold" panose="020F0704030504030204" pitchFamily="34" charset="0"/>
                <a:ea typeface="Source Sans Pro" pitchFamily="34" charset="-122"/>
                <a:cs typeface="Source Sans Pro" pitchFamily="34" charset="-120"/>
              </a:rPr>
              <a:t>We are excited about the future of LuvNimbus and the profound impact it will have on millions of lives. We believe in creating a world where every connection has the potential to be truly meaningful.</a:t>
            </a:r>
            <a:endParaRPr lang="en-US" sz="1600" dirty="0">
              <a:latin typeface="Arial Rounded MT Bold" panose="020F0704030504030204" pitchFamily="34" charset="0"/>
            </a:endParaRPr>
          </a:p>
        </p:txBody>
      </p:sp>
      <p:sp>
        <p:nvSpPr>
          <p:cNvPr id="6" name="Text 3"/>
          <p:cNvSpPr/>
          <p:nvPr/>
        </p:nvSpPr>
        <p:spPr>
          <a:xfrm>
            <a:off x="837724" y="4904184"/>
            <a:ext cx="7468553" cy="1682829"/>
          </a:xfrm>
          <a:prstGeom prst="rect">
            <a:avLst/>
          </a:prstGeom>
          <a:noFill/>
          <a:ln/>
        </p:spPr>
        <p:txBody>
          <a:bodyPr wrap="square" lIns="0" tIns="0" rIns="0" bIns="0" rtlCol="0" anchor="t"/>
          <a:lstStyle/>
          <a:p>
            <a:pPr marL="0" indent="0" algn="l">
              <a:lnSpc>
                <a:spcPts val="2600"/>
              </a:lnSpc>
              <a:buNone/>
            </a:pPr>
            <a:r>
              <a:rPr lang="en-US" sz="1600" dirty="0">
                <a:solidFill>
                  <a:srgbClr val="432338"/>
                </a:solidFill>
                <a:latin typeface="Arial Rounded MT Bold" panose="020F0704030504030204" pitchFamily="34" charset="0"/>
                <a:ea typeface="Source Sans Pro" pitchFamily="34" charset="-122"/>
                <a:cs typeface="Source Sans Pro" pitchFamily="34" charset="-120"/>
              </a:rPr>
              <a:t>Let's collaborate to bring this vision to life and redefine the landscape of digital dating. We are open to discussions and partnerships that align with our mission of fostering genuine connections and emotional well-being. Together, we can make LuvNimbus a global leader in the dating industry. Feel free to reach out with any questions. </a:t>
            </a:r>
            <a:r>
              <a:rPr lang="en-US" sz="1600" dirty="0">
                <a:solidFill>
                  <a:srgbClr val="000000"/>
                </a:solidFill>
                <a:latin typeface="Arial Rounded MT Bold" panose="020F0704030504030204" pitchFamily="34" charset="0"/>
                <a:ea typeface="Source Sans Pro" pitchFamily="34" charset="-122"/>
                <a:cs typeface="Source Sans Pro" pitchFamily="34" charset="-120"/>
              </a:rPr>
              <a:t>💖</a:t>
            </a:r>
            <a:endParaRPr lang="en-US" sz="1600" dirty="0">
              <a:latin typeface="Arial Rounded MT Bold" panose="020F0704030504030204" pitchFamily="34" charset="0"/>
            </a:endParaRPr>
          </a:p>
        </p:txBody>
      </p:sp>
      <p:sp>
        <p:nvSpPr>
          <p:cNvPr id="9" name="Rectangle 8">
            <a:extLst>
              <a:ext uri="{FF2B5EF4-FFF2-40B4-BE49-F238E27FC236}">
                <a16:creationId xmlns:a16="http://schemas.microsoft.com/office/drawing/2014/main" id="{739A9B06-DDB9-9A18-5946-98B8A9CB6D2F}"/>
              </a:ext>
            </a:extLst>
          </p:cNvPr>
          <p:cNvSpPr/>
          <p:nvPr/>
        </p:nvSpPr>
        <p:spPr>
          <a:xfrm>
            <a:off x="277091" y="290040"/>
            <a:ext cx="13941949" cy="764952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2CB8D01E-FD58-C1A0-5277-71C65A6D35CE}"/>
              </a:ext>
            </a:extLst>
          </p:cNvPr>
          <p:cNvSpPr txBox="1"/>
          <p:nvPr/>
        </p:nvSpPr>
        <p:spPr>
          <a:xfrm>
            <a:off x="13692851" y="7939560"/>
            <a:ext cx="660458" cy="369332"/>
          </a:xfrm>
          <a:prstGeom prst="rect">
            <a:avLst/>
          </a:prstGeom>
          <a:noFill/>
        </p:spPr>
        <p:txBody>
          <a:bodyPr wrap="square" rtlCol="0">
            <a:spAutoFit/>
          </a:bodyPr>
          <a:lstStyle/>
          <a:p>
            <a:r>
              <a:rPr lang="en-IN" dirty="0"/>
              <a:t>32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2" name="Text 0"/>
          <p:cNvSpPr/>
          <p:nvPr/>
        </p:nvSpPr>
        <p:spPr>
          <a:xfrm>
            <a:off x="418862" y="382072"/>
            <a:ext cx="13792676" cy="167640"/>
          </a:xfrm>
          <a:prstGeom prst="rect">
            <a:avLst/>
          </a:prstGeom>
          <a:noFill/>
          <a:ln/>
        </p:spPr>
        <p:txBody>
          <a:bodyPr wrap="none" lIns="0" tIns="0" rIns="0" bIns="0" rtlCol="0" anchor="t"/>
          <a:lstStyle/>
          <a:p>
            <a:pPr marL="0" indent="0" algn="l">
              <a:lnSpc>
                <a:spcPts val="1300"/>
              </a:lnSpc>
              <a:buNone/>
            </a:pPr>
            <a:endParaRPr lang="en-US" sz="800" dirty="0"/>
          </a:p>
        </p:txBody>
      </p:sp>
      <p:pic>
        <p:nvPicPr>
          <p:cNvPr id="3" name="Image 0" descr="preencoded.png"/>
          <p:cNvPicPr>
            <a:picLocks noChangeAspect="1"/>
          </p:cNvPicPr>
          <p:nvPr/>
        </p:nvPicPr>
        <p:blipFill>
          <a:blip r:embed="rId3">
            <a:extLst>
              <a:ext uri="{BEBA8EAE-BF5A-486C-A8C5-ECC9F3942E4B}">
                <a14:imgProps xmlns:a14="http://schemas.microsoft.com/office/drawing/2010/main">
                  <a14:imgLayer r:embed="rId4">
                    <a14:imgEffect>
                      <a14:saturation sat="95000"/>
                    </a14:imgEffect>
                  </a14:imgLayer>
                </a14:imgProps>
              </a:ext>
            </a:extLst>
          </a:blip>
          <a:stretch>
            <a:fillRect/>
          </a:stretch>
        </p:blipFill>
        <p:spPr>
          <a:xfrm>
            <a:off x="715116" y="382072"/>
            <a:ext cx="6727005" cy="3561620"/>
          </a:xfrm>
          <a:prstGeom prst="rect">
            <a:avLst/>
          </a:prstGeom>
          <a:ln w="15875">
            <a:solidFill>
              <a:srgbClr val="7030A0"/>
            </a:solidFill>
          </a:ln>
        </p:spPr>
      </p:pic>
      <p:pic>
        <p:nvPicPr>
          <p:cNvPr id="4" name="Image 1" descr="preencoded.png"/>
          <p:cNvPicPr>
            <a:picLocks noChangeAspect="1"/>
          </p:cNvPicPr>
          <p:nvPr/>
        </p:nvPicPr>
        <p:blipFill>
          <a:blip r:embed="rId5"/>
          <a:stretch>
            <a:fillRect/>
          </a:stretch>
        </p:blipFill>
        <p:spPr>
          <a:xfrm>
            <a:off x="7875441" y="382072"/>
            <a:ext cx="5880657" cy="3561620"/>
          </a:xfrm>
          <a:prstGeom prst="rect">
            <a:avLst/>
          </a:prstGeom>
          <a:ln w="15875">
            <a:solidFill>
              <a:srgbClr val="7030A0"/>
            </a:solidFill>
          </a:ln>
        </p:spPr>
      </p:pic>
      <p:sp>
        <p:nvSpPr>
          <p:cNvPr id="5" name="Text 1"/>
          <p:cNvSpPr/>
          <p:nvPr/>
        </p:nvSpPr>
        <p:spPr>
          <a:xfrm>
            <a:off x="7029093" y="2382679"/>
            <a:ext cx="1971318" cy="246459"/>
          </a:xfrm>
          <a:prstGeom prst="rect">
            <a:avLst/>
          </a:prstGeom>
          <a:noFill/>
          <a:ln/>
        </p:spPr>
        <p:txBody>
          <a:bodyPr wrap="none" lIns="0" tIns="0" rIns="0" bIns="0" rtlCol="0" anchor="t"/>
          <a:lstStyle/>
          <a:p>
            <a:pPr marL="0" indent="0" algn="l">
              <a:lnSpc>
                <a:spcPts val="1900"/>
              </a:lnSpc>
              <a:buNone/>
            </a:pPr>
            <a:endParaRPr lang="en-US" sz="1550" dirty="0"/>
          </a:p>
        </p:txBody>
      </p:sp>
      <p:sp>
        <p:nvSpPr>
          <p:cNvPr id="8" name="Text 2"/>
          <p:cNvSpPr/>
          <p:nvPr/>
        </p:nvSpPr>
        <p:spPr>
          <a:xfrm>
            <a:off x="6607612" y="6248995"/>
            <a:ext cx="7611428" cy="167640"/>
          </a:xfrm>
          <a:prstGeom prst="rect">
            <a:avLst/>
          </a:prstGeom>
          <a:noFill/>
          <a:ln/>
        </p:spPr>
        <p:txBody>
          <a:bodyPr wrap="none" lIns="0" tIns="0" rIns="0" bIns="0" rtlCol="0" anchor="t"/>
          <a:lstStyle/>
          <a:p>
            <a:pPr marL="0" indent="0" algn="l">
              <a:lnSpc>
                <a:spcPts val="1300"/>
              </a:lnSpc>
              <a:buNone/>
            </a:pPr>
            <a:endParaRPr lang="en-US" sz="800" dirty="0"/>
          </a:p>
        </p:txBody>
      </p:sp>
      <p:sp>
        <p:nvSpPr>
          <p:cNvPr id="11" name="Text 3"/>
          <p:cNvSpPr/>
          <p:nvPr/>
        </p:nvSpPr>
        <p:spPr>
          <a:xfrm>
            <a:off x="6748105" y="8070890"/>
            <a:ext cx="7470934" cy="167640"/>
          </a:xfrm>
          <a:prstGeom prst="rect">
            <a:avLst/>
          </a:prstGeom>
          <a:noFill/>
          <a:ln/>
        </p:spPr>
        <p:txBody>
          <a:bodyPr wrap="none" lIns="0" tIns="0" rIns="0" bIns="0" rtlCol="0" anchor="t"/>
          <a:lstStyle/>
          <a:p>
            <a:pPr marL="0" indent="0" algn="l">
              <a:lnSpc>
                <a:spcPts val="1300"/>
              </a:lnSpc>
              <a:buNone/>
            </a:pPr>
            <a:endParaRPr lang="en-US" sz="800" dirty="0"/>
          </a:p>
        </p:txBody>
      </p:sp>
      <p:pic>
        <p:nvPicPr>
          <p:cNvPr id="12" name="Image 6" descr="preencoded.png"/>
          <p:cNvPicPr>
            <a:picLocks noChangeAspect="1"/>
          </p:cNvPicPr>
          <p:nvPr/>
        </p:nvPicPr>
        <p:blipFill>
          <a:blip r:embed="rId6"/>
          <a:stretch>
            <a:fillRect/>
          </a:stretch>
        </p:blipFill>
        <p:spPr>
          <a:xfrm>
            <a:off x="4737712" y="4075022"/>
            <a:ext cx="5408818" cy="3713704"/>
          </a:xfrm>
          <a:prstGeom prst="rect">
            <a:avLst/>
          </a:prstGeom>
          <a:ln w="15875">
            <a:solidFill>
              <a:srgbClr val="7030A0"/>
            </a:solidFill>
          </a:ln>
        </p:spPr>
      </p:pic>
      <p:sp>
        <p:nvSpPr>
          <p:cNvPr id="13" name="Text 4"/>
          <p:cNvSpPr/>
          <p:nvPr/>
        </p:nvSpPr>
        <p:spPr>
          <a:xfrm>
            <a:off x="418862" y="13932337"/>
            <a:ext cx="13792676" cy="167640"/>
          </a:xfrm>
          <a:prstGeom prst="rect">
            <a:avLst/>
          </a:prstGeom>
          <a:noFill/>
          <a:ln/>
        </p:spPr>
        <p:txBody>
          <a:bodyPr wrap="none" lIns="0" tIns="0" rIns="0" bIns="0" rtlCol="0" anchor="t"/>
          <a:lstStyle/>
          <a:p>
            <a:pPr marL="0" indent="0" algn="l">
              <a:lnSpc>
                <a:spcPts val="1300"/>
              </a:lnSpc>
              <a:buNone/>
            </a:pPr>
            <a:endParaRPr lang="en-US" sz="800" dirty="0"/>
          </a:p>
        </p:txBody>
      </p:sp>
      <p:sp>
        <p:nvSpPr>
          <p:cNvPr id="18" name="Rectangle 17">
            <a:extLst>
              <a:ext uri="{FF2B5EF4-FFF2-40B4-BE49-F238E27FC236}">
                <a16:creationId xmlns:a16="http://schemas.microsoft.com/office/drawing/2014/main" id="{0BDA0BEC-E39D-4A86-2C5F-A15AA9081F7E}"/>
              </a:ext>
            </a:extLst>
          </p:cNvPr>
          <p:cNvSpPr/>
          <p:nvPr/>
        </p:nvSpPr>
        <p:spPr>
          <a:xfrm>
            <a:off x="277091" y="290040"/>
            <a:ext cx="13941949" cy="764952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6655864D-0BC6-FA6C-E32E-BDB8B4D15497}"/>
              </a:ext>
            </a:extLst>
          </p:cNvPr>
          <p:cNvSpPr txBox="1"/>
          <p:nvPr/>
        </p:nvSpPr>
        <p:spPr>
          <a:xfrm>
            <a:off x="13692851" y="7939560"/>
            <a:ext cx="660458" cy="369332"/>
          </a:xfrm>
          <a:prstGeom prst="rect">
            <a:avLst/>
          </a:prstGeom>
          <a:noFill/>
        </p:spPr>
        <p:txBody>
          <a:bodyPr wrap="square" rtlCol="0">
            <a:spAutoFit/>
          </a:bodyPr>
          <a:lstStyle/>
          <a:p>
            <a:r>
              <a:rPr lang="en-IN" dirty="0"/>
              <a:t>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9CC0D5C-1345-DB2E-C9EA-C985AED9409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75D16A9-C38D-1550-3153-701B1DB21C66}"/>
              </a:ext>
            </a:extLst>
          </p:cNvPr>
          <p:cNvSpPr/>
          <p:nvPr/>
        </p:nvSpPr>
        <p:spPr>
          <a:xfrm>
            <a:off x="418862" y="382072"/>
            <a:ext cx="13792676" cy="167640"/>
          </a:xfrm>
          <a:prstGeom prst="rect">
            <a:avLst/>
          </a:prstGeom>
          <a:noFill/>
          <a:ln/>
        </p:spPr>
        <p:txBody>
          <a:bodyPr wrap="none" lIns="0" tIns="0" rIns="0" bIns="0" rtlCol="0" anchor="t"/>
          <a:lstStyle/>
          <a:p>
            <a:pPr marL="0" indent="0" algn="l">
              <a:lnSpc>
                <a:spcPts val="1300"/>
              </a:lnSpc>
              <a:buNone/>
            </a:pPr>
            <a:endParaRPr lang="en-US" sz="800" dirty="0"/>
          </a:p>
        </p:txBody>
      </p:sp>
      <p:sp>
        <p:nvSpPr>
          <p:cNvPr id="5" name="Text 1">
            <a:extLst>
              <a:ext uri="{FF2B5EF4-FFF2-40B4-BE49-F238E27FC236}">
                <a16:creationId xmlns:a16="http://schemas.microsoft.com/office/drawing/2014/main" id="{E0C69590-B197-9E34-84BA-8B6921A578FB}"/>
              </a:ext>
            </a:extLst>
          </p:cNvPr>
          <p:cNvSpPr/>
          <p:nvPr/>
        </p:nvSpPr>
        <p:spPr>
          <a:xfrm>
            <a:off x="7029093" y="2382679"/>
            <a:ext cx="1971318" cy="246459"/>
          </a:xfrm>
          <a:prstGeom prst="rect">
            <a:avLst/>
          </a:prstGeom>
          <a:noFill/>
          <a:ln/>
        </p:spPr>
        <p:txBody>
          <a:bodyPr wrap="none" lIns="0" tIns="0" rIns="0" bIns="0" rtlCol="0" anchor="t"/>
          <a:lstStyle/>
          <a:p>
            <a:pPr marL="0" indent="0" algn="l">
              <a:lnSpc>
                <a:spcPts val="1900"/>
              </a:lnSpc>
              <a:buNone/>
            </a:pPr>
            <a:endParaRPr lang="en-US" sz="1550" dirty="0"/>
          </a:p>
        </p:txBody>
      </p:sp>
      <p:pic>
        <p:nvPicPr>
          <p:cNvPr id="6" name="Image 2" descr="preencoded.png">
            <a:extLst>
              <a:ext uri="{FF2B5EF4-FFF2-40B4-BE49-F238E27FC236}">
                <a16:creationId xmlns:a16="http://schemas.microsoft.com/office/drawing/2014/main" id="{F7A9FC25-8AAA-C0B1-817E-5C0A57D76303}"/>
              </a:ext>
            </a:extLst>
          </p:cNvPr>
          <p:cNvPicPr>
            <a:picLocks noChangeAspect="1"/>
          </p:cNvPicPr>
          <p:nvPr/>
        </p:nvPicPr>
        <p:blipFill>
          <a:blip r:embed="rId3"/>
          <a:stretch>
            <a:fillRect/>
          </a:stretch>
        </p:blipFill>
        <p:spPr>
          <a:xfrm>
            <a:off x="8010435" y="4237409"/>
            <a:ext cx="6039753" cy="3337435"/>
          </a:xfrm>
          <a:prstGeom prst="rect">
            <a:avLst/>
          </a:prstGeom>
          <a:ln w="15875">
            <a:solidFill>
              <a:srgbClr val="7030A0"/>
            </a:solidFill>
          </a:ln>
        </p:spPr>
      </p:pic>
      <p:pic>
        <p:nvPicPr>
          <p:cNvPr id="7" name="Image 3" descr="preencoded.png">
            <a:extLst>
              <a:ext uri="{FF2B5EF4-FFF2-40B4-BE49-F238E27FC236}">
                <a16:creationId xmlns:a16="http://schemas.microsoft.com/office/drawing/2014/main" id="{9DB50B99-3C0E-745E-6D29-94A25F794CB5}"/>
              </a:ext>
            </a:extLst>
          </p:cNvPr>
          <p:cNvPicPr>
            <a:picLocks noChangeAspect="1"/>
          </p:cNvPicPr>
          <p:nvPr/>
        </p:nvPicPr>
        <p:blipFill>
          <a:blip r:embed="rId4"/>
          <a:stretch>
            <a:fillRect/>
          </a:stretch>
        </p:blipFill>
        <p:spPr>
          <a:xfrm>
            <a:off x="604678" y="579503"/>
            <a:ext cx="6915086" cy="3412689"/>
          </a:xfrm>
          <a:prstGeom prst="rect">
            <a:avLst/>
          </a:prstGeom>
          <a:ln w="15875">
            <a:solidFill>
              <a:srgbClr val="7030A0"/>
            </a:solidFill>
          </a:ln>
        </p:spPr>
      </p:pic>
      <p:sp>
        <p:nvSpPr>
          <p:cNvPr id="8" name="Text 2">
            <a:extLst>
              <a:ext uri="{FF2B5EF4-FFF2-40B4-BE49-F238E27FC236}">
                <a16:creationId xmlns:a16="http://schemas.microsoft.com/office/drawing/2014/main" id="{431E3A69-F45E-2445-7B44-839A4F8F405D}"/>
              </a:ext>
            </a:extLst>
          </p:cNvPr>
          <p:cNvSpPr/>
          <p:nvPr/>
        </p:nvSpPr>
        <p:spPr>
          <a:xfrm>
            <a:off x="6607612" y="6248995"/>
            <a:ext cx="7611428" cy="167640"/>
          </a:xfrm>
          <a:prstGeom prst="rect">
            <a:avLst/>
          </a:prstGeom>
          <a:noFill/>
          <a:ln/>
        </p:spPr>
        <p:txBody>
          <a:bodyPr wrap="none" lIns="0" tIns="0" rIns="0" bIns="0" rtlCol="0" anchor="t"/>
          <a:lstStyle/>
          <a:p>
            <a:pPr marL="0" indent="0" algn="l">
              <a:lnSpc>
                <a:spcPts val="1300"/>
              </a:lnSpc>
              <a:buNone/>
            </a:pPr>
            <a:endParaRPr lang="en-US" sz="800" dirty="0"/>
          </a:p>
        </p:txBody>
      </p:sp>
      <p:pic>
        <p:nvPicPr>
          <p:cNvPr id="9" name="Image 4" descr="preencoded.png">
            <a:extLst>
              <a:ext uri="{FF2B5EF4-FFF2-40B4-BE49-F238E27FC236}">
                <a16:creationId xmlns:a16="http://schemas.microsoft.com/office/drawing/2014/main" id="{D1E8ECD3-F74C-035E-524B-E125D1205EF2}"/>
              </a:ext>
            </a:extLst>
          </p:cNvPr>
          <p:cNvPicPr>
            <a:picLocks noChangeAspect="1"/>
          </p:cNvPicPr>
          <p:nvPr/>
        </p:nvPicPr>
        <p:blipFill>
          <a:blip r:embed="rId5"/>
          <a:stretch>
            <a:fillRect/>
          </a:stretch>
        </p:blipFill>
        <p:spPr>
          <a:xfrm>
            <a:off x="8010435" y="549712"/>
            <a:ext cx="5841032" cy="3442480"/>
          </a:xfrm>
          <a:prstGeom prst="rect">
            <a:avLst/>
          </a:prstGeom>
          <a:ln w="15875">
            <a:solidFill>
              <a:srgbClr val="7030A0"/>
            </a:solidFill>
          </a:ln>
        </p:spPr>
      </p:pic>
      <p:pic>
        <p:nvPicPr>
          <p:cNvPr id="10" name="Image 5" descr="preencoded.png">
            <a:extLst>
              <a:ext uri="{FF2B5EF4-FFF2-40B4-BE49-F238E27FC236}">
                <a16:creationId xmlns:a16="http://schemas.microsoft.com/office/drawing/2014/main" id="{A17A6671-6534-59DB-6075-B5B4ACF08CB9}"/>
              </a:ext>
            </a:extLst>
          </p:cNvPr>
          <p:cNvPicPr>
            <a:picLocks noChangeAspect="1"/>
          </p:cNvPicPr>
          <p:nvPr/>
        </p:nvPicPr>
        <p:blipFill>
          <a:blip r:embed="rId6"/>
          <a:stretch>
            <a:fillRect/>
          </a:stretch>
        </p:blipFill>
        <p:spPr>
          <a:xfrm>
            <a:off x="604678" y="4237409"/>
            <a:ext cx="6915085" cy="3337434"/>
          </a:xfrm>
          <a:prstGeom prst="rect">
            <a:avLst/>
          </a:prstGeom>
          <a:ln w="15875">
            <a:solidFill>
              <a:srgbClr val="7030A0"/>
            </a:solidFill>
          </a:ln>
        </p:spPr>
      </p:pic>
      <p:sp>
        <p:nvSpPr>
          <p:cNvPr id="11" name="Text 3">
            <a:extLst>
              <a:ext uri="{FF2B5EF4-FFF2-40B4-BE49-F238E27FC236}">
                <a16:creationId xmlns:a16="http://schemas.microsoft.com/office/drawing/2014/main" id="{3BA0FEF9-3D3C-B2E9-AF68-147F44D4CF23}"/>
              </a:ext>
            </a:extLst>
          </p:cNvPr>
          <p:cNvSpPr/>
          <p:nvPr/>
        </p:nvSpPr>
        <p:spPr>
          <a:xfrm>
            <a:off x="6748105" y="8070890"/>
            <a:ext cx="7470934" cy="167640"/>
          </a:xfrm>
          <a:prstGeom prst="rect">
            <a:avLst/>
          </a:prstGeom>
          <a:noFill/>
          <a:ln/>
        </p:spPr>
        <p:txBody>
          <a:bodyPr wrap="none" lIns="0" tIns="0" rIns="0" bIns="0" rtlCol="0" anchor="t"/>
          <a:lstStyle/>
          <a:p>
            <a:pPr marL="0" indent="0" algn="l">
              <a:lnSpc>
                <a:spcPts val="1300"/>
              </a:lnSpc>
              <a:buNone/>
            </a:pPr>
            <a:endParaRPr lang="en-US" sz="800" dirty="0"/>
          </a:p>
        </p:txBody>
      </p:sp>
      <p:sp>
        <p:nvSpPr>
          <p:cNvPr id="13" name="Text 4">
            <a:extLst>
              <a:ext uri="{FF2B5EF4-FFF2-40B4-BE49-F238E27FC236}">
                <a16:creationId xmlns:a16="http://schemas.microsoft.com/office/drawing/2014/main" id="{FFA46D33-FE23-E958-01D2-6BCD094A8232}"/>
              </a:ext>
            </a:extLst>
          </p:cNvPr>
          <p:cNvSpPr/>
          <p:nvPr/>
        </p:nvSpPr>
        <p:spPr>
          <a:xfrm>
            <a:off x="418862" y="13932337"/>
            <a:ext cx="13792676" cy="167640"/>
          </a:xfrm>
          <a:prstGeom prst="rect">
            <a:avLst/>
          </a:prstGeom>
          <a:noFill/>
          <a:ln/>
        </p:spPr>
        <p:txBody>
          <a:bodyPr wrap="none" lIns="0" tIns="0" rIns="0" bIns="0" rtlCol="0" anchor="t"/>
          <a:lstStyle/>
          <a:p>
            <a:pPr marL="0" indent="0" algn="l">
              <a:lnSpc>
                <a:spcPts val="1300"/>
              </a:lnSpc>
              <a:buNone/>
            </a:pPr>
            <a:endParaRPr lang="en-US" sz="800" dirty="0"/>
          </a:p>
        </p:txBody>
      </p:sp>
      <p:sp>
        <p:nvSpPr>
          <p:cNvPr id="16" name="Rectangle 15">
            <a:extLst>
              <a:ext uri="{FF2B5EF4-FFF2-40B4-BE49-F238E27FC236}">
                <a16:creationId xmlns:a16="http://schemas.microsoft.com/office/drawing/2014/main" id="{51A37530-58E2-D3FB-DDAF-A6C5DD27CB01}"/>
              </a:ext>
            </a:extLst>
          </p:cNvPr>
          <p:cNvSpPr/>
          <p:nvPr/>
        </p:nvSpPr>
        <p:spPr>
          <a:xfrm>
            <a:off x="277091" y="290040"/>
            <a:ext cx="13941949" cy="764952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389F796-7A81-6EFA-37F7-21EDEBED5C8A}"/>
              </a:ext>
            </a:extLst>
          </p:cNvPr>
          <p:cNvSpPr txBox="1"/>
          <p:nvPr/>
        </p:nvSpPr>
        <p:spPr>
          <a:xfrm>
            <a:off x="13692851" y="7939560"/>
            <a:ext cx="660458" cy="369332"/>
          </a:xfrm>
          <a:prstGeom prst="rect">
            <a:avLst/>
          </a:prstGeom>
          <a:noFill/>
        </p:spPr>
        <p:txBody>
          <a:bodyPr wrap="square" rtlCol="0">
            <a:spAutoFit/>
          </a:bodyPr>
          <a:lstStyle/>
          <a:p>
            <a:r>
              <a:rPr lang="en-IN" dirty="0"/>
              <a:t>6</a:t>
            </a:r>
          </a:p>
        </p:txBody>
      </p:sp>
    </p:spTree>
    <p:extLst>
      <p:ext uri="{BB962C8B-B14F-4D97-AF65-F5344CB8AC3E}">
        <p14:creationId xmlns:p14="http://schemas.microsoft.com/office/powerpoint/2010/main" val="3117960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0180" y="635556"/>
            <a:ext cx="7716441" cy="1080135"/>
          </a:xfrm>
          <a:prstGeom prst="rect">
            <a:avLst/>
          </a:prstGeom>
          <a:noFill/>
          <a:ln/>
        </p:spPr>
        <p:txBody>
          <a:bodyPr wrap="square" lIns="0" tIns="0" rIns="0" bIns="0" rtlCol="0" anchor="t"/>
          <a:lstStyle/>
          <a:p>
            <a:pPr marL="0" indent="0" algn="l">
              <a:lnSpc>
                <a:spcPts val="4100"/>
              </a:lnSpc>
              <a:buNone/>
            </a:pPr>
            <a:r>
              <a:rPr lang="en-US" sz="3300" dirty="0">
                <a:solidFill>
                  <a:srgbClr val="371A2D"/>
                </a:solidFill>
                <a:latin typeface="Arial Rounded MT Bold" panose="020F0704030504030204" pitchFamily="34" charset="0"/>
                <a:ea typeface="Noto Serif HK Semi Bold" pitchFamily="34" charset="-122"/>
                <a:cs typeface="Noto Serif HK Semi Bold" pitchFamily="34" charset="-120"/>
              </a:rPr>
              <a:t>Our Key Discovery – Emotional Intelligence Matters </a:t>
            </a:r>
            <a:r>
              <a:rPr lang="en-US" sz="330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3300" dirty="0">
              <a:latin typeface="Arial Rounded MT Bold" panose="020F0704030504030204" pitchFamily="34" charset="0"/>
            </a:endParaRPr>
          </a:p>
        </p:txBody>
      </p:sp>
      <p:sp>
        <p:nvSpPr>
          <p:cNvPr id="4" name="Text 1"/>
          <p:cNvSpPr/>
          <p:nvPr/>
        </p:nvSpPr>
        <p:spPr>
          <a:xfrm>
            <a:off x="6200180" y="1983343"/>
            <a:ext cx="7716441" cy="1142048"/>
          </a:xfrm>
          <a:prstGeom prst="rect">
            <a:avLst/>
          </a:prstGeom>
          <a:noFill/>
          <a:ln/>
        </p:spPr>
        <p:txBody>
          <a:bodyPr wrap="square" lIns="0" tIns="0" rIns="0" bIns="0" rtlCol="0" anchor="t"/>
          <a:lstStyle/>
          <a:p>
            <a:pPr marL="0" indent="0" algn="l">
              <a:lnSpc>
                <a:spcPts val="2200"/>
              </a:lnSpc>
              <a:buNone/>
            </a:pPr>
            <a:r>
              <a:rPr lang="en-US" sz="1400" dirty="0">
                <a:solidFill>
                  <a:srgbClr val="432338"/>
                </a:solidFill>
                <a:latin typeface="Arial Rounded MT Bold" panose="020F0704030504030204" pitchFamily="34" charset="0"/>
                <a:ea typeface="Source Sans Pro" pitchFamily="34" charset="-122"/>
                <a:cs typeface="Source Sans Pro" pitchFamily="34" charset="-120"/>
              </a:rPr>
              <a:t>Through extensive research, we've identified a critical emotional gap in existing dating applications. Users are increasingly yearning for authentic connections over superficial matches. Our insights reveal that emotional trust and mutual respect are paramount drivers of user satisfaction and the foundation for lasting relationships. This understanding forms the core of LuvNimbus's unique approach.</a:t>
            </a:r>
            <a:endParaRPr lang="en-US" sz="1400" dirty="0">
              <a:latin typeface="Arial Rounded MT Bold" panose="020F0704030504030204" pitchFamily="34" charset="0"/>
            </a:endParaRPr>
          </a:p>
        </p:txBody>
      </p:sp>
      <p:sp>
        <p:nvSpPr>
          <p:cNvPr id="5" name="Text 2"/>
          <p:cNvSpPr/>
          <p:nvPr/>
        </p:nvSpPr>
        <p:spPr>
          <a:xfrm>
            <a:off x="6467832" y="3526869"/>
            <a:ext cx="7448788" cy="285512"/>
          </a:xfrm>
          <a:prstGeom prst="rect">
            <a:avLst/>
          </a:prstGeom>
          <a:noFill/>
          <a:ln/>
        </p:spPr>
        <p:txBody>
          <a:bodyPr wrap="none" lIns="0" tIns="0" rIns="0" bIns="0" rtlCol="0" anchor="t"/>
          <a:lstStyle/>
          <a:p>
            <a:pPr marL="0" indent="0" algn="l">
              <a:lnSpc>
                <a:spcPts val="2200"/>
              </a:lnSpc>
              <a:buNone/>
            </a:pPr>
            <a:r>
              <a:rPr lang="en-US" sz="1400" dirty="0">
                <a:solidFill>
                  <a:srgbClr val="432338"/>
                </a:solidFill>
                <a:latin typeface="Arial Rounded MT Bold" panose="020F0704030504030204" pitchFamily="34" charset="0"/>
                <a:ea typeface="Source Sans Pro" pitchFamily="34" charset="-122"/>
                <a:cs typeface="Source Sans Pro" pitchFamily="34" charset="-120"/>
              </a:rPr>
              <a:t>"I'm tired of endless swipes; I want meaningful engagement." – Arjun, 28</a:t>
            </a:r>
            <a:endParaRPr lang="en-US" sz="1400" dirty="0">
              <a:latin typeface="Arial Rounded MT Bold" panose="020F0704030504030204" pitchFamily="34" charset="0"/>
            </a:endParaRPr>
          </a:p>
        </p:txBody>
      </p:sp>
      <p:sp>
        <p:nvSpPr>
          <p:cNvPr id="6" name="Shape 3"/>
          <p:cNvSpPr/>
          <p:nvPr/>
        </p:nvSpPr>
        <p:spPr>
          <a:xfrm>
            <a:off x="6200180" y="3326130"/>
            <a:ext cx="22860" cy="686991"/>
          </a:xfrm>
          <a:prstGeom prst="rect">
            <a:avLst/>
          </a:prstGeom>
          <a:solidFill>
            <a:srgbClr val="E851B2"/>
          </a:solidFill>
          <a:ln/>
        </p:spPr>
      </p:sp>
      <p:pic>
        <p:nvPicPr>
          <p:cNvPr id="7" name="Image 1" descr="preencoded.png"/>
          <p:cNvPicPr>
            <a:picLocks noChangeAspect="1"/>
          </p:cNvPicPr>
          <p:nvPr/>
        </p:nvPicPr>
        <p:blipFill>
          <a:blip r:embed="rId4"/>
          <a:stretch>
            <a:fillRect/>
          </a:stretch>
        </p:blipFill>
        <p:spPr>
          <a:xfrm>
            <a:off x="6200180" y="4213860"/>
            <a:ext cx="446127" cy="446127"/>
          </a:xfrm>
          <a:prstGeom prst="rect">
            <a:avLst/>
          </a:prstGeom>
        </p:spPr>
      </p:pic>
      <p:sp>
        <p:nvSpPr>
          <p:cNvPr id="8" name="Text 4"/>
          <p:cNvSpPr/>
          <p:nvPr/>
        </p:nvSpPr>
        <p:spPr>
          <a:xfrm>
            <a:off x="6200180" y="4882991"/>
            <a:ext cx="2099667" cy="262533"/>
          </a:xfrm>
          <a:prstGeom prst="rect">
            <a:avLst/>
          </a:prstGeom>
          <a:noFill/>
          <a:ln/>
        </p:spPr>
        <p:txBody>
          <a:bodyPr wrap="none" lIns="0" tIns="0" rIns="0" bIns="0" rtlCol="0" anchor="t"/>
          <a:lstStyle/>
          <a:p>
            <a:pPr marL="0" indent="0" algn="l">
              <a:lnSpc>
                <a:spcPts val="2050"/>
              </a:lnSpc>
              <a:buNone/>
            </a:pPr>
            <a:r>
              <a:rPr lang="en-US" sz="1650" dirty="0">
                <a:solidFill>
                  <a:srgbClr val="432338"/>
                </a:solidFill>
                <a:latin typeface="Arial Rounded MT Bold" panose="020F0704030504030204" pitchFamily="34" charset="0"/>
                <a:ea typeface="Noto Serif HK Semi Bold" pitchFamily="34" charset="-122"/>
                <a:cs typeface="Noto Serif HK Semi Bold" pitchFamily="34" charset="-120"/>
              </a:rPr>
              <a:t>Authenticity</a:t>
            </a:r>
            <a:endParaRPr lang="en-US" sz="1650" dirty="0">
              <a:latin typeface="Arial Rounded MT Bold" panose="020F0704030504030204" pitchFamily="34" charset="0"/>
            </a:endParaRPr>
          </a:p>
        </p:txBody>
      </p:sp>
      <p:sp>
        <p:nvSpPr>
          <p:cNvPr id="9" name="Text 5"/>
          <p:cNvSpPr/>
          <p:nvPr/>
        </p:nvSpPr>
        <p:spPr>
          <a:xfrm>
            <a:off x="6200180" y="5252561"/>
            <a:ext cx="3746659" cy="285512"/>
          </a:xfrm>
          <a:prstGeom prst="rect">
            <a:avLst/>
          </a:prstGeom>
          <a:noFill/>
          <a:ln/>
        </p:spPr>
        <p:txBody>
          <a:bodyPr wrap="none" lIns="0" tIns="0" rIns="0" bIns="0" rtlCol="0" anchor="t"/>
          <a:lstStyle/>
          <a:p>
            <a:pPr marL="0" indent="0" algn="l">
              <a:lnSpc>
                <a:spcPts val="2200"/>
              </a:lnSpc>
              <a:buNone/>
            </a:pPr>
            <a:r>
              <a:rPr lang="en-US" sz="1400" dirty="0">
                <a:solidFill>
                  <a:srgbClr val="432338"/>
                </a:solidFill>
                <a:latin typeface="Arial Rounded MT Bold" panose="020F0704030504030204" pitchFamily="34" charset="0"/>
                <a:ea typeface="Source Sans Pro" pitchFamily="34" charset="-122"/>
                <a:cs typeface="Source Sans Pro" pitchFamily="34" charset="-120"/>
              </a:rPr>
              <a:t>Genuine interactions lead to deeper bonds.</a:t>
            </a:r>
            <a:endParaRPr lang="en-US" sz="1400" dirty="0">
              <a:latin typeface="Arial Rounded MT Bold" panose="020F0704030504030204" pitchFamily="34" charset="0"/>
            </a:endParaRPr>
          </a:p>
        </p:txBody>
      </p:sp>
      <p:pic>
        <p:nvPicPr>
          <p:cNvPr id="10" name="Image 2" descr="preencoded.png"/>
          <p:cNvPicPr>
            <a:picLocks noChangeAspect="1"/>
          </p:cNvPicPr>
          <p:nvPr/>
        </p:nvPicPr>
        <p:blipFill>
          <a:blip r:embed="rId5"/>
          <a:stretch>
            <a:fillRect/>
          </a:stretch>
        </p:blipFill>
        <p:spPr>
          <a:xfrm>
            <a:off x="10169843" y="4213860"/>
            <a:ext cx="446127" cy="446127"/>
          </a:xfrm>
          <a:prstGeom prst="rect">
            <a:avLst/>
          </a:prstGeom>
        </p:spPr>
      </p:pic>
      <p:sp>
        <p:nvSpPr>
          <p:cNvPr id="11" name="Text 6"/>
          <p:cNvSpPr/>
          <p:nvPr/>
        </p:nvSpPr>
        <p:spPr>
          <a:xfrm>
            <a:off x="10169843" y="4882991"/>
            <a:ext cx="2099667" cy="262533"/>
          </a:xfrm>
          <a:prstGeom prst="rect">
            <a:avLst/>
          </a:prstGeom>
          <a:noFill/>
          <a:ln/>
        </p:spPr>
        <p:txBody>
          <a:bodyPr wrap="none" lIns="0" tIns="0" rIns="0" bIns="0" rtlCol="0" anchor="t"/>
          <a:lstStyle/>
          <a:p>
            <a:pPr marL="0" indent="0" algn="l">
              <a:lnSpc>
                <a:spcPts val="2050"/>
              </a:lnSpc>
              <a:buNone/>
            </a:pPr>
            <a:r>
              <a:rPr lang="en-US" sz="1650" dirty="0">
                <a:solidFill>
                  <a:srgbClr val="432338"/>
                </a:solidFill>
                <a:latin typeface="Arial Rounded MT Bold" panose="020F0704030504030204" pitchFamily="34" charset="0"/>
                <a:ea typeface="Noto Serif HK Semi Bold" pitchFamily="34" charset="-122"/>
                <a:cs typeface="Noto Serif HK Semi Bold" pitchFamily="34" charset="-120"/>
              </a:rPr>
              <a:t>Emotional Trust</a:t>
            </a:r>
            <a:endParaRPr lang="en-US" sz="1650" dirty="0">
              <a:latin typeface="Arial Rounded MT Bold" panose="020F0704030504030204" pitchFamily="34" charset="0"/>
            </a:endParaRPr>
          </a:p>
        </p:txBody>
      </p:sp>
      <p:sp>
        <p:nvSpPr>
          <p:cNvPr id="12" name="Text 7"/>
          <p:cNvSpPr/>
          <p:nvPr/>
        </p:nvSpPr>
        <p:spPr>
          <a:xfrm>
            <a:off x="10169843" y="5252561"/>
            <a:ext cx="3746778" cy="571024"/>
          </a:xfrm>
          <a:prstGeom prst="rect">
            <a:avLst/>
          </a:prstGeom>
          <a:noFill/>
          <a:ln/>
        </p:spPr>
        <p:txBody>
          <a:bodyPr wrap="square" lIns="0" tIns="0" rIns="0" bIns="0" rtlCol="0" anchor="t"/>
          <a:lstStyle/>
          <a:p>
            <a:pPr marL="0" indent="0" algn="l">
              <a:lnSpc>
                <a:spcPts val="2200"/>
              </a:lnSpc>
              <a:buNone/>
            </a:pPr>
            <a:r>
              <a:rPr lang="en-US" sz="1400" dirty="0">
                <a:solidFill>
                  <a:srgbClr val="432338"/>
                </a:solidFill>
                <a:latin typeface="Arial Rounded MT Bold" panose="020F0704030504030204" pitchFamily="34" charset="0"/>
                <a:ea typeface="Source Sans Pro" pitchFamily="34" charset="-122"/>
                <a:cs typeface="Source Sans Pro" pitchFamily="34" charset="-120"/>
              </a:rPr>
              <a:t>Building relationships on a foundation of confidence and safety.</a:t>
            </a:r>
            <a:endParaRPr lang="en-US" sz="1400" dirty="0">
              <a:latin typeface="Arial Rounded MT Bold" panose="020F0704030504030204" pitchFamily="34" charset="0"/>
            </a:endParaRPr>
          </a:p>
        </p:txBody>
      </p:sp>
      <p:pic>
        <p:nvPicPr>
          <p:cNvPr id="13" name="Image 3" descr="preencoded.png"/>
          <p:cNvPicPr>
            <a:picLocks noChangeAspect="1"/>
          </p:cNvPicPr>
          <p:nvPr/>
        </p:nvPicPr>
        <p:blipFill>
          <a:blip r:embed="rId6"/>
          <a:stretch>
            <a:fillRect/>
          </a:stretch>
        </p:blipFill>
        <p:spPr>
          <a:xfrm>
            <a:off x="6200180" y="6269712"/>
            <a:ext cx="446127" cy="446127"/>
          </a:xfrm>
          <a:prstGeom prst="rect">
            <a:avLst/>
          </a:prstGeom>
        </p:spPr>
      </p:pic>
      <p:sp>
        <p:nvSpPr>
          <p:cNvPr id="14" name="Text 8"/>
          <p:cNvSpPr/>
          <p:nvPr/>
        </p:nvSpPr>
        <p:spPr>
          <a:xfrm>
            <a:off x="6200180" y="6938843"/>
            <a:ext cx="2099667" cy="262533"/>
          </a:xfrm>
          <a:prstGeom prst="rect">
            <a:avLst/>
          </a:prstGeom>
          <a:noFill/>
          <a:ln/>
        </p:spPr>
        <p:txBody>
          <a:bodyPr wrap="none" lIns="0" tIns="0" rIns="0" bIns="0" rtlCol="0" anchor="t"/>
          <a:lstStyle/>
          <a:p>
            <a:pPr marL="0" indent="0" algn="l">
              <a:lnSpc>
                <a:spcPts val="2050"/>
              </a:lnSpc>
              <a:buNone/>
            </a:pPr>
            <a:r>
              <a:rPr lang="en-US" sz="1650" dirty="0">
                <a:solidFill>
                  <a:srgbClr val="432338"/>
                </a:solidFill>
                <a:latin typeface="Arial Rounded MT Bold" panose="020F0704030504030204" pitchFamily="34" charset="0"/>
                <a:ea typeface="Noto Serif HK Semi Bold" pitchFamily="34" charset="-122"/>
                <a:cs typeface="Noto Serif HK Semi Bold" pitchFamily="34" charset="-120"/>
              </a:rPr>
              <a:t>Mutual Respect</a:t>
            </a:r>
            <a:endParaRPr lang="en-US" sz="1650" dirty="0">
              <a:latin typeface="Arial Rounded MT Bold" panose="020F0704030504030204" pitchFamily="34" charset="0"/>
            </a:endParaRPr>
          </a:p>
        </p:txBody>
      </p:sp>
      <p:sp>
        <p:nvSpPr>
          <p:cNvPr id="15" name="Text 9"/>
          <p:cNvSpPr/>
          <p:nvPr/>
        </p:nvSpPr>
        <p:spPr>
          <a:xfrm>
            <a:off x="6200180" y="7308413"/>
            <a:ext cx="3746659" cy="285512"/>
          </a:xfrm>
          <a:prstGeom prst="rect">
            <a:avLst/>
          </a:prstGeom>
          <a:noFill/>
          <a:ln/>
        </p:spPr>
        <p:txBody>
          <a:bodyPr wrap="none" lIns="0" tIns="0" rIns="0" bIns="0" rtlCol="0" anchor="t"/>
          <a:lstStyle/>
          <a:p>
            <a:pPr marL="0" indent="0" algn="l">
              <a:lnSpc>
                <a:spcPts val="2200"/>
              </a:lnSpc>
              <a:buNone/>
            </a:pPr>
            <a:r>
              <a:rPr lang="en-US" sz="1400" dirty="0">
                <a:solidFill>
                  <a:srgbClr val="432338"/>
                </a:solidFill>
                <a:latin typeface="Arial Rounded MT Bold" panose="020F0704030504030204" pitchFamily="34" charset="0"/>
                <a:ea typeface="Source Sans Pro" pitchFamily="34" charset="-122"/>
                <a:cs typeface="Source Sans Pro" pitchFamily="34" charset="-120"/>
              </a:rPr>
              <a:t>Valuing each other's time and feelings.</a:t>
            </a:r>
            <a:endParaRPr lang="en-US" sz="1400" dirty="0">
              <a:latin typeface="Arial Rounded MT Bold" panose="020F0704030504030204" pitchFamily="34" charset="0"/>
            </a:endParaRPr>
          </a:p>
        </p:txBody>
      </p:sp>
      <p:sp>
        <p:nvSpPr>
          <p:cNvPr id="18" name="Rectangle 17">
            <a:extLst>
              <a:ext uri="{FF2B5EF4-FFF2-40B4-BE49-F238E27FC236}">
                <a16:creationId xmlns:a16="http://schemas.microsoft.com/office/drawing/2014/main" id="{E9A7F5B5-B426-E273-6D3A-CBA835B82382}"/>
              </a:ext>
            </a:extLst>
          </p:cNvPr>
          <p:cNvSpPr/>
          <p:nvPr/>
        </p:nvSpPr>
        <p:spPr>
          <a:xfrm>
            <a:off x="277091" y="290040"/>
            <a:ext cx="13941949" cy="764952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A8820412-58F7-A1B3-420E-4A91F48485DC}"/>
              </a:ext>
            </a:extLst>
          </p:cNvPr>
          <p:cNvSpPr txBox="1"/>
          <p:nvPr/>
        </p:nvSpPr>
        <p:spPr>
          <a:xfrm>
            <a:off x="13692851" y="7939560"/>
            <a:ext cx="660458" cy="369332"/>
          </a:xfrm>
          <a:prstGeom prst="rect">
            <a:avLst/>
          </a:prstGeom>
          <a:noFill/>
        </p:spPr>
        <p:txBody>
          <a:bodyPr wrap="square" rtlCol="0">
            <a:spAutoFit/>
          </a:bodyPr>
          <a:lstStyle/>
          <a:p>
            <a:r>
              <a:rPr lang="en-IN" dirty="0"/>
              <a:t>7</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2" name="Text 0"/>
          <p:cNvSpPr/>
          <p:nvPr/>
        </p:nvSpPr>
        <p:spPr>
          <a:xfrm>
            <a:off x="757118" y="520541"/>
            <a:ext cx="8605123" cy="594836"/>
          </a:xfrm>
          <a:prstGeom prst="rect">
            <a:avLst/>
          </a:prstGeom>
          <a:noFill/>
          <a:ln/>
        </p:spPr>
        <p:txBody>
          <a:bodyPr wrap="none" lIns="0" tIns="0" rIns="0" bIns="0" rtlCol="0" anchor="t"/>
          <a:lstStyle/>
          <a:p>
            <a:pPr marL="0" indent="0" algn="l">
              <a:lnSpc>
                <a:spcPts val="4350"/>
              </a:lnSpc>
              <a:buNone/>
            </a:pPr>
            <a:r>
              <a:rPr lang="en-US" sz="3500" dirty="0">
                <a:solidFill>
                  <a:srgbClr val="371A2D"/>
                </a:solidFill>
                <a:latin typeface="Arial Rounded MT Bold" panose="020F0704030504030204" pitchFamily="34" charset="0"/>
                <a:ea typeface="Noto Serif HK Semi Bold" pitchFamily="34" charset="-122"/>
                <a:cs typeface="Noto Serif HK Semi Bold" pitchFamily="34" charset="-120"/>
              </a:rPr>
              <a:t>Meet Arjun – The Hopeful Realist </a:t>
            </a:r>
            <a:r>
              <a:rPr lang="en-US" sz="3500" dirty="0">
                <a:solidFill>
                  <a:srgbClr val="000000"/>
                </a:solidFill>
                <a:latin typeface="Arial Rounded MT Bold" panose="020F0704030504030204" pitchFamily="34" charset="0"/>
                <a:ea typeface="Noto Serif HK Semi Bold" pitchFamily="34" charset="-122"/>
                <a:cs typeface="Noto Serif HK Semi Bold" pitchFamily="34" charset="-120"/>
              </a:rPr>
              <a:t>🧑‍💻🎯</a:t>
            </a:r>
            <a:endParaRPr lang="en-US" sz="3500" dirty="0">
              <a:latin typeface="Arial Rounded MT Bold" panose="020F0704030504030204" pitchFamily="34" charset="0"/>
            </a:endParaRPr>
          </a:p>
        </p:txBody>
      </p:sp>
      <p:sp>
        <p:nvSpPr>
          <p:cNvPr id="3" name="Text 1"/>
          <p:cNvSpPr/>
          <p:nvPr/>
        </p:nvSpPr>
        <p:spPr>
          <a:xfrm>
            <a:off x="757118" y="1493877"/>
            <a:ext cx="13116163" cy="908685"/>
          </a:xfrm>
          <a:prstGeom prst="rect">
            <a:avLst/>
          </a:prstGeom>
          <a:noFill/>
          <a:ln/>
        </p:spPr>
        <p:txBody>
          <a:bodyPr wrap="square" lIns="0" tIns="0" rIns="0" bIns="0" rtlCol="0" anchor="t"/>
          <a:lstStyle/>
          <a:p>
            <a:pPr marL="0" indent="0" algn="l">
              <a:lnSpc>
                <a:spcPts val="2350"/>
              </a:lnSpc>
              <a:buNone/>
            </a:pPr>
            <a:r>
              <a:rPr lang="en-US" sz="1450" dirty="0">
                <a:solidFill>
                  <a:srgbClr val="432338"/>
                </a:solidFill>
                <a:latin typeface="Arial Rounded MT Bold" panose="020F0704030504030204" pitchFamily="34" charset="0"/>
                <a:ea typeface="Source Sans Pro" pitchFamily="34" charset="-122"/>
                <a:cs typeface="Source Sans Pro" pitchFamily="34" charset="-120"/>
              </a:rPr>
              <a:t>To truly understand our users, we've created Arjun Mehta, a persona embodying the frustrations and aspirations of our target audience. Arjun is a 28-year-old software engineer based in Bengaluru. His primary goals are to find authentic connections and engage in meaningful conversations. His pain points include the prevalence of ghosting, the superficiality of typical dating apps, and the general lack of responsiveness he encounters, making his dating journey disheartening.</a:t>
            </a:r>
            <a:endParaRPr lang="en-US" sz="1450" dirty="0">
              <a:latin typeface="Arial Rounded MT Bold" panose="020F0704030504030204" pitchFamily="34" charset="0"/>
            </a:endParaRPr>
          </a:p>
        </p:txBody>
      </p:sp>
      <p:sp>
        <p:nvSpPr>
          <p:cNvPr id="4" name="Text 2"/>
          <p:cNvSpPr/>
          <p:nvPr/>
        </p:nvSpPr>
        <p:spPr>
          <a:xfrm>
            <a:off x="757118" y="2804636"/>
            <a:ext cx="2227064" cy="278368"/>
          </a:xfrm>
          <a:prstGeom prst="rect">
            <a:avLst/>
          </a:prstGeom>
          <a:noFill/>
          <a:ln/>
        </p:spPr>
        <p:txBody>
          <a:bodyPr wrap="none" lIns="0" tIns="0" rIns="0" bIns="0" rtlCol="0" anchor="t"/>
          <a:lstStyle/>
          <a:p>
            <a:pPr marL="0" indent="0" algn="l">
              <a:lnSpc>
                <a:spcPts val="2150"/>
              </a:lnSpc>
              <a:buNone/>
            </a:pPr>
            <a:r>
              <a:rPr lang="en-US" sz="1750" dirty="0">
                <a:solidFill>
                  <a:srgbClr val="371A2D"/>
                </a:solidFill>
                <a:latin typeface="Arial Rounded MT Bold" panose="020F0704030504030204" pitchFamily="34" charset="0"/>
                <a:ea typeface="Noto Serif HK Semi Bold" pitchFamily="34" charset="-122"/>
                <a:cs typeface="Noto Serif HK Semi Bold" pitchFamily="34" charset="-120"/>
              </a:rPr>
              <a:t>Demographics</a:t>
            </a:r>
            <a:endParaRPr lang="en-US" sz="1750" dirty="0">
              <a:latin typeface="Arial Rounded MT Bold" panose="020F0704030504030204" pitchFamily="34" charset="0"/>
            </a:endParaRPr>
          </a:p>
        </p:txBody>
      </p:sp>
      <p:sp>
        <p:nvSpPr>
          <p:cNvPr id="5" name="Text 3"/>
          <p:cNvSpPr/>
          <p:nvPr/>
        </p:nvSpPr>
        <p:spPr>
          <a:xfrm>
            <a:off x="757118" y="3272195"/>
            <a:ext cx="6327219" cy="302895"/>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432338"/>
                </a:solidFill>
                <a:latin typeface="Arial Rounded MT Bold" panose="020F0704030504030204" pitchFamily="34" charset="0"/>
                <a:ea typeface="Source Sans Pro" pitchFamily="34" charset="-122"/>
                <a:cs typeface="Source Sans Pro" pitchFamily="34" charset="-120"/>
              </a:rPr>
              <a:t>Age: 28</a:t>
            </a:r>
            <a:endParaRPr lang="en-US" sz="1450" dirty="0">
              <a:latin typeface="Arial Rounded MT Bold" panose="020F0704030504030204" pitchFamily="34" charset="0"/>
            </a:endParaRPr>
          </a:p>
        </p:txBody>
      </p:sp>
      <p:sp>
        <p:nvSpPr>
          <p:cNvPr id="6" name="Text 4"/>
          <p:cNvSpPr/>
          <p:nvPr/>
        </p:nvSpPr>
        <p:spPr>
          <a:xfrm>
            <a:off x="757118" y="3641288"/>
            <a:ext cx="6327219" cy="302895"/>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432338"/>
                </a:solidFill>
                <a:latin typeface="Arial Rounded MT Bold" panose="020F0704030504030204" pitchFamily="34" charset="0"/>
                <a:ea typeface="Source Sans Pro" pitchFamily="34" charset="-122"/>
                <a:cs typeface="Source Sans Pro" pitchFamily="34" charset="-120"/>
              </a:rPr>
              <a:t>Occupation: Software Engineer</a:t>
            </a:r>
            <a:endParaRPr lang="en-US" sz="1450" dirty="0">
              <a:latin typeface="Arial Rounded MT Bold" panose="020F0704030504030204" pitchFamily="34" charset="0"/>
            </a:endParaRPr>
          </a:p>
        </p:txBody>
      </p:sp>
      <p:sp>
        <p:nvSpPr>
          <p:cNvPr id="7" name="Text 5"/>
          <p:cNvSpPr/>
          <p:nvPr/>
        </p:nvSpPr>
        <p:spPr>
          <a:xfrm>
            <a:off x="757118" y="4010382"/>
            <a:ext cx="6327219" cy="302895"/>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432338"/>
                </a:solidFill>
                <a:latin typeface="Arial Rounded MT Bold" panose="020F0704030504030204" pitchFamily="34" charset="0"/>
                <a:ea typeface="Source Sans Pro" pitchFamily="34" charset="-122"/>
                <a:cs typeface="Source Sans Pro" pitchFamily="34" charset="-120"/>
              </a:rPr>
              <a:t>Location: Bengaluru, India</a:t>
            </a:r>
            <a:endParaRPr lang="en-US" sz="1450" dirty="0">
              <a:latin typeface="Arial Rounded MT Bold" panose="020F0704030504030204" pitchFamily="34" charset="0"/>
            </a:endParaRPr>
          </a:p>
        </p:txBody>
      </p:sp>
      <p:sp>
        <p:nvSpPr>
          <p:cNvPr id="8" name="Text 6"/>
          <p:cNvSpPr/>
          <p:nvPr/>
        </p:nvSpPr>
        <p:spPr>
          <a:xfrm>
            <a:off x="757118" y="4502468"/>
            <a:ext cx="2227064" cy="278368"/>
          </a:xfrm>
          <a:prstGeom prst="rect">
            <a:avLst/>
          </a:prstGeom>
          <a:noFill/>
          <a:ln/>
        </p:spPr>
        <p:txBody>
          <a:bodyPr wrap="none" lIns="0" tIns="0" rIns="0" bIns="0" rtlCol="0" anchor="t"/>
          <a:lstStyle/>
          <a:p>
            <a:pPr marL="0" indent="0" algn="l">
              <a:lnSpc>
                <a:spcPts val="2150"/>
              </a:lnSpc>
              <a:buNone/>
            </a:pPr>
            <a:r>
              <a:rPr lang="en-US" sz="1750" dirty="0">
                <a:solidFill>
                  <a:srgbClr val="371A2D"/>
                </a:solidFill>
                <a:latin typeface="Arial Rounded MT Bold" panose="020F0704030504030204" pitchFamily="34" charset="0"/>
                <a:ea typeface="Noto Serif HK Semi Bold" pitchFamily="34" charset="-122"/>
                <a:cs typeface="Noto Serif HK Semi Bold" pitchFamily="34" charset="-120"/>
              </a:rPr>
              <a:t>Goals</a:t>
            </a:r>
            <a:endParaRPr lang="en-US" sz="1750" dirty="0">
              <a:latin typeface="Arial Rounded MT Bold" panose="020F0704030504030204" pitchFamily="34" charset="0"/>
            </a:endParaRPr>
          </a:p>
        </p:txBody>
      </p:sp>
      <p:sp>
        <p:nvSpPr>
          <p:cNvPr id="9" name="Text 7"/>
          <p:cNvSpPr/>
          <p:nvPr/>
        </p:nvSpPr>
        <p:spPr>
          <a:xfrm>
            <a:off x="757118" y="4970026"/>
            <a:ext cx="6327219" cy="302895"/>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432338"/>
                </a:solidFill>
                <a:latin typeface="Arial Rounded MT Bold" panose="020F0704030504030204" pitchFamily="34" charset="0"/>
                <a:ea typeface="Source Sans Pro" pitchFamily="34" charset="-122"/>
                <a:cs typeface="Source Sans Pro" pitchFamily="34" charset="-120"/>
              </a:rPr>
              <a:t>Authentic connections</a:t>
            </a:r>
            <a:endParaRPr lang="en-US" sz="1450" dirty="0">
              <a:latin typeface="Arial Rounded MT Bold" panose="020F0704030504030204" pitchFamily="34" charset="0"/>
            </a:endParaRPr>
          </a:p>
        </p:txBody>
      </p:sp>
      <p:sp>
        <p:nvSpPr>
          <p:cNvPr id="10" name="Text 8"/>
          <p:cNvSpPr/>
          <p:nvPr/>
        </p:nvSpPr>
        <p:spPr>
          <a:xfrm>
            <a:off x="757118" y="5339120"/>
            <a:ext cx="6327219" cy="302895"/>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432338"/>
                </a:solidFill>
                <a:latin typeface="Arial Rounded MT Bold" panose="020F0704030504030204" pitchFamily="34" charset="0"/>
                <a:ea typeface="Source Sans Pro" pitchFamily="34" charset="-122"/>
                <a:cs typeface="Source Sans Pro" pitchFamily="34" charset="-120"/>
              </a:rPr>
              <a:t>Meaningful conversations</a:t>
            </a:r>
            <a:endParaRPr lang="en-US" sz="1450" dirty="0">
              <a:latin typeface="Arial Rounded MT Bold" panose="020F0704030504030204" pitchFamily="34" charset="0"/>
            </a:endParaRPr>
          </a:p>
        </p:txBody>
      </p:sp>
      <p:sp>
        <p:nvSpPr>
          <p:cNvPr id="11" name="Text 9"/>
          <p:cNvSpPr/>
          <p:nvPr/>
        </p:nvSpPr>
        <p:spPr>
          <a:xfrm>
            <a:off x="757118" y="5831205"/>
            <a:ext cx="2227064" cy="278368"/>
          </a:xfrm>
          <a:prstGeom prst="rect">
            <a:avLst/>
          </a:prstGeom>
          <a:noFill/>
          <a:ln/>
        </p:spPr>
        <p:txBody>
          <a:bodyPr wrap="none" lIns="0" tIns="0" rIns="0" bIns="0" rtlCol="0" anchor="t"/>
          <a:lstStyle/>
          <a:p>
            <a:pPr marL="0" indent="0" algn="l">
              <a:lnSpc>
                <a:spcPts val="2150"/>
              </a:lnSpc>
              <a:buNone/>
            </a:pPr>
            <a:r>
              <a:rPr lang="en-US" sz="1750" dirty="0">
                <a:solidFill>
                  <a:srgbClr val="371A2D"/>
                </a:solidFill>
                <a:latin typeface="Arial Rounded MT Bold" panose="020F0704030504030204" pitchFamily="34" charset="0"/>
                <a:ea typeface="Noto Serif HK Semi Bold" pitchFamily="34" charset="-122"/>
                <a:cs typeface="Noto Serif HK Semi Bold" pitchFamily="34" charset="-120"/>
              </a:rPr>
              <a:t>Pain Points</a:t>
            </a:r>
            <a:endParaRPr lang="en-US" sz="1750" dirty="0">
              <a:latin typeface="Arial Rounded MT Bold" panose="020F0704030504030204" pitchFamily="34" charset="0"/>
            </a:endParaRPr>
          </a:p>
        </p:txBody>
      </p:sp>
      <p:sp>
        <p:nvSpPr>
          <p:cNvPr id="12" name="Text 10"/>
          <p:cNvSpPr/>
          <p:nvPr/>
        </p:nvSpPr>
        <p:spPr>
          <a:xfrm>
            <a:off x="757118" y="6298763"/>
            <a:ext cx="6327219" cy="302895"/>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432338"/>
                </a:solidFill>
                <a:latin typeface="Arial Rounded MT Bold" panose="020F0704030504030204" pitchFamily="34" charset="0"/>
                <a:ea typeface="Source Sans Pro" pitchFamily="34" charset="-122"/>
                <a:cs typeface="Source Sans Pro" pitchFamily="34" charset="-120"/>
              </a:rPr>
              <a:t>Ghosting</a:t>
            </a:r>
            <a:endParaRPr lang="en-US" sz="1450" dirty="0">
              <a:latin typeface="Arial Rounded MT Bold" panose="020F0704030504030204" pitchFamily="34" charset="0"/>
            </a:endParaRPr>
          </a:p>
        </p:txBody>
      </p:sp>
      <p:sp>
        <p:nvSpPr>
          <p:cNvPr id="13" name="Text 11"/>
          <p:cNvSpPr/>
          <p:nvPr/>
        </p:nvSpPr>
        <p:spPr>
          <a:xfrm>
            <a:off x="757118" y="6667857"/>
            <a:ext cx="6327219" cy="302895"/>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432338"/>
                </a:solidFill>
                <a:latin typeface="Arial Rounded MT Bold" panose="020F0704030504030204" pitchFamily="34" charset="0"/>
                <a:ea typeface="Source Sans Pro" pitchFamily="34" charset="-122"/>
                <a:cs typeface="Source Sans Pro" pitchFamily="34" charset="-120"/>
              </a:rPr>
              <a:t>Superficiality</a:t>
            </a:r>
            <a:endParaRPr lang="en-US" sz="1450" dirty="0">
              <a:latin typeface="Arial Rounded MT Bold" panose="020F0704030504030204" pitchFamily="34" charset="0"/>
            </a:endParaRPr>
          </a:p>
        </p:txBody>
      </p:sp>
      <p:sp>
        <p:nvSpPr>
          <p:cNvPr id="14" name="Text 12"/>
          <p:cNvSpPr/>
          <p:nvPr/>
        </p:nvSpPr>
        <p:spPr>
          <a:xfrm>
            <a:off x="757118" y="7036951"/>
            <a:ext cx="6327219" cy="302895"/>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432338"/>
                </a:solidFill>
                <a:latin typeface="Arial Rounded MT Bold" panose="020F0704030504030204" pitchFamily="34" charset="0"/>
                <a:ea typeface="Source Sans Pro" pitchFamily="34" charset="-122"/>
                <a:cs typeface="Source Sans Pro" pitchFamily="34" charset="-120"/>
              </a:rPr>
              <a:t>Lack of responsiveness</a:t>
            </a:r>
            <a:endParaRPr lang="en-US" sz="1450" dirty="0">
              <a:latin typeface="Arial Rounded MT Bold" panose="020F0704030504030204" pitchFamily="34" charset="0"/>
            </a:endParaRPr>
          </a:p>
        </p:txBody>
      </p:sp>
      <p:pic>
        <p:nvPicPr>
          <p:cNvPr id="15" name="Image 0" descr="preencoded.png"/>
          <p:cNvPicPr>
            <a:picLocks noChangeAspect="1"/>
          </p:cNvPicPr>
          <p:nvPr/>
        </p:nvPicPr>
        <p:blipFill>
          <a:blip r:embed="rId3"/>
          <a:stretch>
            <a:fillRect/>
          </a:stretch>
        </p:blipFill>
        <p:spPr>
          <a:xfrm>
            <a:off x="7553682" y="2828330"/>
            <a:ext cx="6327219" cy="4329113"/>
          </a:xfrm>
          <a:prstGeom prst="rect">
            <a:avLst/>
          </a:prstGeom>
        </p:spPr>
      </p:pic>
      <p:sp>
        <p:nvSpPr>
          <p:cNvPr id="16" name="Text 13"/>
          <p:cNvSpPr/>
          <p:nvPr/>
        </p:nvSpPr>
        <p:spPr>
          <a:xfrm>
            <a:off x="7553682" y="7370326"/>
            <a:ext cx="6327219" cy="302895"/>
          </a:xfrm>
          <a:prstGeom prst="rect">
            <a:avLst/>
          </a:prstGeom>
          <a:noFill/>
          <a:ln/>
        </p:spPr>
        <p:txBody>
          <a:bodyPr wrap="none" lIns="0" tIns="0" rIns="0" bIns="0" rtlCol="0" anchor="t"/>
          <a:lstStyle/>
          <a:p>
            <a:pPr marL="0" indent="0" algn="l">
              <a:lnSpc>
                <a:spcPts val="2350"/>
              </a:lnSpc>
              <a:buNone/>
            </a:pPr>
            <a:r>
              <a:rPr lang="en-US" sz="1450" dirty="0">
                <a:solidFill>
                  <a:srgbClr val="432338"/>
                </a:solidFill>
                <a:latin typeface="Arial Rounded MT Bold" panose="020F0704030504030204" pitchFamily="34" charset="0"/>
                <a:ea typeface="Source Sans Pro" pitchFamily="34" charset="-122"/>
                <a:cs typeface="Source Sans Pro" pitchFamily="34" charset="-120"/>
              </a:rPr>
              <a:t>"I wish dating apps valued real conversation over quick swipes."</a:t>
            </a:r>
            <a:endParaRPr lang="en-US" sz="1450" dirty="0">
              <a:latin typeface="Arial Rounded MT Bold" panose="020F0704030504030204" pitchFamily="34" charset="0"/>
            </a:endParaRPr>
          </a:p>
        </p:txBody>
      </p:sp>
      <p:sp>
        <p:nvSpPr>
          <p:cNvPr id="19" name="Rectangle 18">
            <a:extLst>
              <a:ext uri="{FF2B5EF4-FFF2-40B4-BE49-F238E27FC236}">
                <a16:creationId xmlns:a16="http://schemas.microsoft.com/office/drawing/2014/main" id="{47B837D0-4B2E-6066-2AA7-DD27D34317F0}"/>
              </a:ext>
            </a:extLst>
          </p:cNvPr>
          <p:cNvSpPr/>
          <p:nvPr/>
        </p:nvSpPr>
        <p:spPr>
          <a:xfrm>
            <a:off x="277091" y="290040"/>
            <a:ext cx="13941949" cy="764952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1F5A7DF7-8000-E393-63E2-5359C8E7421C}"/>
              </a:ext>
            </a:extLst>
          </p:cNvPr>
          <p:cNvSpPr txBox="1"/>
          <p:nvPr/>
        </p:nvSpPr>
        <p:spPr>
          <a:xfrm>
            <a:off x="13692851" y="7939560"/>
            <a:ext cx="660458" cy="369332"/>
          </a:xfrm>
          <a:prstGeom prst="rect">
            <a:avLst/>
          </a:prstGeom>
          <a:noFill/>
        </p:spPr>
        <p:txBody>
          <a:bodyPr wrap="square" rtlCol="0">
            <a:spAutoFit/>
          </a:bodyPr>
          <a:lstStyle/>
          <a:p>
            <a:r>
              <a:rPr lang="en-IN" dirty="0"/>
              <a:t>8</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427164" y="731704"/>
            <a:ext cx="11463336" cy="6766192"/>
          </a:xfrm>
          <a:prstGeom prst="rect">
            <a:avLst/>
          </a:prstGeom>
        </p:spPr>
      </p:pic>
      <p:sp>
        <p:nvSpPr>
          <p:cNvPr id="3" name="Text 0"/>
          <p:cNvSpPr/>
          <p:nvPr/>
        </p:nvSpPr>
        <p:spPr>
          <a:xfrm>
            <a:off x="837724" y="6595110"/>
            <a:ext cx="4928354" cy="615910"/>
          </a:xfrm>
          <a:prstGeom prst="rect">
            <a:avLst/>
          </a:prstGeom>
          <a:noFill/>
          <a:ln/>
        </p:spPr>
        <p:txBody>
          <a:bodyPr wrap="none" lIns="0" tIns="0" rIns="0" bIns="0" rtlCol="0" anchor="t"/>
          <a:lstStyle/>
          <a:p>
            <a:pPr marL="0" indent="0" algn="l">
              <a:lnSpc>
                <a:spcPts val="4850"/>
              </a:lnSpc>
              <a:buNone/>
            </a:pPr>
            <a:endParaRPr lang="en-US" sz="3850" dirty="0"/>
          </a:p>
        </p:txBody>
      </p:sp>
      <p:sp>
        <p:nvSpPr>
          <p:cNvPr id="6" name="Rectangle 5">
            <a:extLst>
              <a:ext uri="{FF2B5EF4-FFF2-40B4-BE49-F238E27FC236}">
                <a16:creationId xmlns:a16="http://schemas.microsoft.com/office/drawing/2014/main" id="{A7BF48D0-95A3-B6A1-7E39-B44DB77128DC}"/>
              </a:ext>
            </a:extLst>
          </p:cNvPr>
          <p:cNvSpPr/>
          <p:nvPr/>
        </p:nvSpPr>
        <p:spPr>
          <a:xfrm>
            <a:off x="277091" y="290040"/>
            <a:ext cx="13941949" cy="764952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06C5CC49-B34B-140F-69B6-97515330C409}"/>
              </a:ext>
            </a:extLst>
          </p:cNvPr>
          <p:cNvSpPr txBox="1"/>
          <p:nvPr/>
        </p:nvSpPr>
        <p:spPr>
          <a:xfrm>
            <a:off x="13692851" y="7939560"/>
            <a:ext cx="660458" cy="369332"/>
          </a:xfrm>
          <a:prstGeom prst="rect">
            <a:avLst/>
          </a:prstGeom>
          <a:noFill/>
        </p:spPr>
        <p:txBody>
          <a:bodyPr wrap="square" rtlCol="0">
            <a:spAutoFit/>
          </a:bodyPr>
          <a:lstStyle/>
          <a:p>
            <a:r>
              <a:rPr lang="en-IN" dirty="0"/>
              <a:t>9</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23ED49C-1EAE-19F7-7794-D6E54D5C82F3}"/>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7443274E-77DD-C762-6C12-4A51B7E204C8}"/>
              </a:ext>
            </a:extLst>
          </p:cNvPr>
          <p:cNvSpPr/>
          <p:nvPr/>
        </p:nvSpPr>
        <p:spPr>
          <a:xfrm>
            <a:off x="837724" y="6595110"/>
            <a:ext cx="4928354" cy="615910"/>
          </a:xfrm>
          <a:prstGeom prst="rect">
            <a:avLst/>
          </a:prstGeom>
          <a:noFill/>
          <a:ln/>
        </p:spPr>
        <p:txBody>
          <a:bodyPr wrap="none" lIns="0" tIns="0" rIns="0" bIns="0" rtlCol="0" anchor="t"/>
          <a:lstStyle/>
          <a:p>
            <a:pPr marL="0" indent="0" algn="l">
              <a:lnSpc>
                <a:spcPts val="4850"/>
              </a:lnSpc>
              <a:buNone/>
            </a:pPr>
            <a:endParaRPr lang="en-US" sz="3850" dirty="0"/>
          </a:p>
        </p:txBody>
      </p:sp>
      <p:sp>
        <p:nvSpPr>
          <p:cNvPr id="6" name="Rectangle 5">
            <a:extLst>
              <a:ext uri="{FF2B5EF4-FFF2-40B4-BE49-F238E27FC236}">
                <a16:creationId xmlns:a16="http://schemas.microsoft.com/office/drawing/2014/main" id="{61742312-A227-9DB8-AECD-95DADF76E442}"/>
              </a:ext>
            </a:extLst>
          </p:cNvPr>
          <p:cNvSpPr/>
          <p:nvPr/>
        </p:nvSpPr>
        <p:spPr>
          <a:xfrm>
            <a:off x="277091" y="290040"/>
            <a:ext cx="13941949" cy="764952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7913DD98-854F-044C-2593-7C596D967243}"/>
              </a:ext>
            </a:extLst>
          </p:cNvPr>
          <p:cNvPicPr>
            <a:picLocks noChangeAspect="1"/>
          </p:cNvPicPr>
          <p:nvPr/>
        </p:nvPicPr>
        <p:blipFill>
          <a:blip r:embed="rId3"/>
          <a:stretch>
            <a:fillRect/>
          </a:stretch>
        </p:blipFill>
        <p:spPr>
          <a:xfrm>
            <a:off x="2797791" y="311199"/>
            <a:ext cx="8516203" cy="7607201"/>
          </a:xfrm>
          <a:prstGeom prst="rect">
            <a:avLst/>
          </a:prstGeom>
        </p:spPr>
      </p:pic>
      <p:sp>
        <p:nvSpPr>
          <p:cNvPr id="4" name="TextBox 3">
            <a:extLst>
              <a:ext uri="{FF2B5EF4-FFF2-40B4-BE49-F238E27FC236}">
                <a16:creationId xmlns:a16="http://schemas.microsoft.com/office/drawing/2014/main" id="{07F9DE8A-AEB6-B450-5D44-B1C4D1E5F801}"/>
              </a:ext>
            </a:extLst>
          </p:cNvPr>
          <p:cNvSpPr txBox="1"/>
          <p:nvPr/>
        </p:nvSpPr>
        <p:spPr>
          <a:xfrm>
            <a:off x="13692851" y="7939560"/>
            <a:ext cx="660458" cy="369332"/>
          </a:xfrm>
          <a:prstGeom prst="rect">
            <a:avLst/>
          </a:prstGeom>
          <a:noFill/>
        </p:spPr>
        <p:txBody>
          <a:bodyPr wrap="square" rtlCol="0">
            <a:spAutoFit/>
          </a:bodyPr>
          <a:lstStyle/>
          <a:p>
            <a:r>
              <a:rPr lang="en-IN" dirty="0"/>
              <a:t>10</a:t>
            </a:r>
          </a:p>
        </p:txBody>
      </p:sp>
    </p:spTree>
    <p:extLst>
      <p:ext uri="{BB962C8B-B14F-4D97-AF65-F5344CB8AC3E}">
        <p14:creationId xmlns:p14="http://schemas.microsoft.com/office/powerpoint/2010/main" val="1793605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TotalTime>
  <Words>2410</Words>
  <Application>Microsoft Office PowerPoint</Application>
  <PresentationFormat>Custom</PresentationFormat>
  <Paragraphs>221</Paragraphs>
  <Slides>32</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Arial Rounded MT Bold</vt:lpstr>
      <vt:lpstr>Brush Script MT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Sanchita Mohanty</dc:creator>
  <cp:lastModifiedBy>Sanchita Mohanty</cp:lastModifiedBy>
  <cp:revision>64</cp:revision>
  <dcterms:created xsi:type="dcterms:W3CDTF">2025-06-18T04:14:04Z</dcterms:created>
  <dcterms:modified xsi:type="dcterms:W3CDTF">2025-07-07T06:16:33Z</dcterms:modified>
</cp:coreProperties>
</file>